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diagrams/data1.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25.xml" ContentType="application/vnd.openxmlformats-officedocument.presentationml.slide+xml"/>
  <Override PartName="/ppt/slides/slide4.xml" ContentType="application/vnd.openxmlformats-officedocument.presentationml.slide+xml"/>
  <Override PartName="/ppt/slides/slide23.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7.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theme/theme2.xml" ContentType="application/vnd.openxmlformats-officedocument.theme+xml"/>
  <Override PartName="/ppt/notesMasters/notesMaster1.xml" ContentType="application/vnd.openxmlformats-officedocument.presentationml.notesMaster+xml"/>
  <Override PartName="/ppt/diagrams/drawing1.xml" ContentType="application/vnd.ms-office.drawingml.diagramDrawing+xml"/>
  <Override PartName="/ppt/diagrams/colors4.xml" ContentType="application/vnd.openxmlformats-officedocument.drawingml.diagramColors+xml"/>
  <Override PartName="/ppt/diagrams/drawing4.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drawing3.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diagrams/drawing2.xml" ContentType="application/vnd.ms-office.drawingml.diagramDrawing+xml"/>
  <Override PartName="/ppt/diagrams/colors2.xml" ContentType="application/vnd.openxmlformats-officedocument.drawingml.diagramColors+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Lst>
  <p:notesMasterIdLst>
    <p:notesMasterId r:id="rId31"/>
  </p:notesMasterIdLst>
  <p:handoutMasterIdLst>
    <p:handoutMasterId r:id="rId32"/>
  </p:handoutMasterIdLst>
  <p:sldIdLst>
    <p:sldId id="375" r:id="rId3"/>
    <p:sldId id="543" r:id="rId4"/>
    <p:sldId id="657" r:id="rId5"/>
    <p:sldId id="658" r:id="rId6"/>
    <p:sldId id="659" r:id="rId7"/>
    <p:sldId id="660" r:id="rId8"/>
    <p:sldId id="661" r:id="rId9"/>
    <p:sldId id="662" r:id="rId10"/>
    <p:sldId id="663" r:id="rId11"/>
    <p:sldId id="664" r:id="rId12"/>
    <p:sldId id="700" r:id="rId13"/>
    <p:sldId id="666" r:id="rId14"/>
    <p:sldId id="667" r:id="rId15"/>
    <p:sldId id="668" r:id="rId16"/>
    <p:sldId id="669" r:id="rId17"/>
    <p:sldId id="671" r:id="rId18"/>
    <p:sldId id="672" r:id="rId19"/>
    <p:sldId id="673" r:id="rId20"/>
    <p:sldId id="674" r:id="rId21"/>
    <p:sldId id="675" r:id="rId22"/>
    <p:sldId id="676" r:id="rId23"/>
    <p:sldId id="679" r:id="rId24"/>
    <p:sldId id="681" r:id="rId25"/>
    <p:sldId id="682" r:id="rId26"/>
    <p:sldId id="683" r:id="rId27"/>
    <p:sldId id="685" r:id="rId28"/>
    <p:sldId id="701" r:id="rId29"/>
    <p:sldId id="696" r:id="rId3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543"/>
            <p14:sldId id="657"/>
            <p14:sldId id="658"/>
            <p14:sldId id="659"/>
            <p14:sldId id="660"/>
            <p14:sldId id="661"/>
            <p14:sldId id="662"/>
            <p14:sldId id="663"/>
            <p14:sldId id="664"/>
            <p14:sldId id="700"/>
            <p14:sldId id="666"/>
            <p14:sldId id="667"/>
            <p14:sldId id="668"/>
            <p14:sldId id="669"/>
            <p14:sldId id="671"/>
            <p14:sldId id="672"/>
            <p14:sldId id="673"/>
            <p14:sldId id="674"/>
            <p14:sldId id="675"/>
            <p14:sldId id="676"/>
            <p14:sldId id="679"/>
            <p14:sldId id="681"/>
            <p14:sldId id="682"/>
            <p14:sldId id="683"/>
            <p14:sldId id="685"/>
            <p14:sldId id="701"/>
            <p14:sldId id="696"/>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26" autoAdjust="0"/>
    <p:restoredTop sz="92547" autoAdjust="0"/>
  </p:normalViewPr>
  <p:slideViewPr>
    <p:cSldViewPr>
      <p:cViewPr varScale="1">
        <p:scale>
          <a:sx n="68" d="100"/>
          <a:sy n="68" d="100"/>
        </p:scale>
        <p:origin x="1068" y="78"/>
      </p:cViewPr>
      <p:guideLst>
        <p:guide orient="horz" pos="2160"/>
        <p:guide pos="3839"/>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ustomXml" Target="../customXml/item3.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customXml" Target="../customXml/item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572812-AB6C-4C51-9C1E-FDE23C4652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E"/>
        </a:p>
      </dgm:t>
    </dgm:pt>
    <dgm:pt modelId="{FC2F4912-54A0-484C-945D-495442966462}">
      <dgm:prSet phldrT="[Text]"/>
      <dgm:spPr/>
      <dgm:t>
        <a:bodyPr/>
        <a:lstStyle/>
        <a:p>
          <a:r>
            <a:rPr lang="en-US" dirty="0"/>
            <a:t>Scenario-based models</a:t>
          </a:r>
          <a:endParaRPr lang="en-IE" dirty="0"/>
        </a:p>
      </dgm:t>
    </dgm:pt>
    <dgm:pt modelId="{BA310789-C9D6-4586-8E01-48A527E13FBC}" type="parTrans" cxnId="{D77448D2-E8EA-4C89-90FE-28113352C0C3}">
      <dgm:prSet/>
      <dgm:spPr/>
      <dgm:t>
        <a:bodyPr/>
        <a:lstStyle/>
        <a:p>
          <a:endParaRPr lang="en-IE"/>
        </a:p>
      </dgm:t>
    </dgm:pt>
    <dgm:pt modelId="{89E9235F-A4DA-40B7-A104-1F3028ED9AFE}" type="sibTrans" cxnId="{D77448D2-E8EA-4C89-90FE-28113352C0C3}">
      <dgm:prSet/>
      <dgm:spPr/>
      <dgm:t>
        <a:bodyPr/>
        <a:lstStyle/>
        <a:p>
          <a:endParaRPr lang="en-IE"/>
        </a:p>
      </dgm:t>
    </dgm:pt>
    <dgm:pt modelId="{1E479744-6A87-4575-80F1-89E4DC16AE1C}">
      <dgm:prSet/>
      <dgm:spPr/>
      <dgm:t>
        <a:bodyPr/>
        <a:lstStyle/>
        <a:p>
          <a:r>
            <a:rPr lang="en-US" dirty="0"/>
            <a:t>Class-oriented models</a:t>
          </a:r>
          <a:endParaRPr lang="en-IE" dirty="0"/>
        </a:p>
      </dgm:t>
    </dgm:pt>
    <dgm:pt modelId="{1069077F-CB02-4F97-BB1F-3E1203BBB557}" type="parTrans" cxnId="{91453950-04F3-4540-8819-F58CB7505FFF}">
      <dgm:prSet/>
      <dgm:spPr/>
      <dgm:t>
        <a:bodyPr/>
        <a:lstStyle/>
        <a:p>
          <a:endParaRPr lang="en-IE"/>
        </a:p>
      </dgm:t>
    </dgm:pt>
    <dgm:pt modelId="{16FBF614-268B-49F5-9980-514BEC861D48}" type="sibTrans" cxnId="{91453950-04F3-4540-8819-F58CB7505FFF}">
      <dgm:prSet/>
      <dgm:spPr/>
      <dgm:t>
        <a:bodyPr/>
        <a:lstStyle/>
        <a:p>
          <a:endParaRPr lang="en-IE"/>
        </a:p>
      </dgm:t>
    </dgm:pt>
    <dgm:pt modelId="{45A51FA0-2E40-48B2-91C2-424225D6B173}">
      <dgm:prSet/>
      <dgm:spPr/>
      <dgm:t>
        <a:bodyPr/>
        <a:lstStyle/>
        <a:p>
          <a:r>
            <a:rPr lang="en-US" dirty="0"/>
            <a:t>Behavioral and patterns-based models</a:t>
          </a:r>
          <a:endParaRPr lang="en-IE" dirty="0"/>
        </a:p>
      </dgm:t>
    </dgm:pt>
    <dgm:pt modelId="{DC9B2471-ACE9-4042-95B6-3032BA01994C}" type="parTrans" cxnId="{4FAB3847-2D50-4F75-8372-AF0DAFDDE359}">
      <dgm:prSet/>
      <dgm:spPr/>
      <dgm:t>
        <a:bodyPr/>
        <a:lstStyle/>
        <a:p>
          <a:endParaRPr lang="en-IE"/>
        </a:p>
      </dgm:t>
    </dgm:pt>
    <dgm:pt modelId="{E3978B19-F008-4B7D-B023-118CB21FB3A4}" type="sibTrans" cxnId="{4FAB3847-2D50-4F75-8372-AF0DAFDDE359}">
      <dgm:prSet/>
      <dgm:spPr/>
      <dgm:t>
        <a:bodyPr/>
        <a:lstStyle/>
        <a:p>
          <a:endParaRPr lang="en-IE"/>
        </a:p>
      </dgm:t>
    </dgm:pt>
    <dgm:pt modelId="{2350699A-5265-4C1B-AD4C-978B667C0E68}">
      <dgm:prSet/>
      <dgm:spPr/>
      <dgm:t>
        <a:bodyPr/>
        <a:lstStyle/>
        <a:p>
          <a:r>
            <a:rPr lang="en-US" dirty="0"/>
            <a:t>Data models</a:t>
          </a:r>
          <a:endParaRPr lang="en-IE" dirty="0"/>
        </a:p>
      </dgm:t>
    </dgm:pt>
    <dgm:pt modelId="{C7A5D692-7B50-43B2-BC2E-39BBAADFC57F}" type="parTrans" cxnId="{0181D4CF-9646-46DD-BB3E-070A4BF6322C}">
      <dgm:prSet/>
      <dgm:spPr/>
      <dgm:t>
        <a:bodyPr/>
        <a:lstStyle/>
        <a:p>
          <a:endParaRPr lang="en-IE"/>
        </a:p>
      </dgm:t>
    </dgm:pt>
    <dgm:pt modelId="{D78411D5-896B-4DF3-B3BC-A15E45F9E328}" type="sibTrans" cxnId="{0181D4CF-9646-46DD-BB3E-070A4BF6322C}">
      <dgm:prSet/>
      <dgm:spPr/>
      <dgm:t>
        <a:bodyPr/>
        <a:lstStyle/>
        <a:p>
          <a:endParaRPr lang="en-IE"/>
        </a:p>
      </dgm:t>
    </dgm:pt>
    <dgm:pt modelId="{AD9BF689-9BC4-4BD7-A417-594AA1154B40}">
      <dgm:prSet/>
      <dgm:spPr/>
      <dgm:t>
        <a:bodyPr/>
        <a:lstStyle/>
        <a:p>
          <a:r>
            <a:rPr lang="en-US" dirty="0"/>
            <a:t>Flow-oriented models</a:t>
          </a:r>
          <a:endParaRPr lang="en-IE" dirty="0"/>
        </a:p>
      </dgm:t>
    </dgm:pt>
    <dgm:pt modelId="{7A1E7CEB-15C5-47A9-83AC-0985B8ED5F31}" type="parTrans" cxnId="{B5B4A184-AAE6-4C08-BAD1-D72CBAA34BDB}">
      <dgm:prSet/>
      <dgm:spPr/>
      <dgm:t>
        <a:bodyPr/>
        <a:lstStyle/>
        <a:p>
          <a:endParaRPr lang="en-IE"/>
        </a:p>
      </dgm:t>
    </dgm:pt>
    <dgm:pt modelId="{A46F62AF-CB2A-4289-BDB7-4D3EEB47F1C7}" type="sibTrans" cxnId="{B5B4A184-AAE6-4C08-BAD1-D72CBAA34BDB}">
      <dgm:prSet/>
      <dgm:spPr/>
      <dgm:t>
        <a:bodyPr/>
        <a:lstStyle/>
        <a:p>
          <a:endParaRPr lang="en-IE"/>
        </a:p>
      </dgm:t>
    </dgm:pt>
    <dgm:pt modelId="{202D3056-895A-4267-9471-83AFE80A040F}">
      <dgm:prSet phldrT="[Text]"/>
      <dgm:spPr/>
      <dgm:t>
        <a:bodyPr/>
        <a:lstStyle/>
        <a:p>
          <a:r>
            <a:rPr lang="en-US" dirty="0"/>
            <a:t>of requirements from the point of view of various </a:t>
          </a:r>
          <a:r>
            <a:rPr lang="en-IE" dirty="0"/>
            <a:t>system “actors.”</a:t>
          </a:r>
        </a:p>
      </dgm:t>
    </dgm:pt>
    <dgm:pt modelId="{B75E6CC0-8790-488E-9007-68C1FC2FBB7A}" type="parTrans" cxnId="{C075376F-9F24-497F-86D8-514194C90617}">
      <dgm:prSet/>
      <dgm:spPr/>
      <dgm:t>
        <a:bodyPr/>
        <a:lstStyle/>
        <a:p>
          <a:endParaRPr lang="en-IE"/>
        </a:p>
      </dgm:t>
    </dgm:pt>
    <dgm:pt modelId="{6F4F38D4-8108-469D-93D1-BA577993C2AA}" type="sibTrans" cxnId="{C075376F-9F24-497F-86D8-514194C90617}">
      <dgm:prSet/>
      <dgm:spPr/>
      <dgm:t>
        <a:bodyPr/>
        <a:lstStyle/>
        <a:p>
          <a:endParaRPr lang="en-IE"/>
        </a:p>
      </dgm:t>
    </dgm:pt>
    <dgm:pt modelId="{F7E62A82-95DC-4000-BA3E-0F2A2E913996}">
      <dgm:prSet/>
      <dgm:spPr/>
      <dgm:t>
        <a:bodyPr/>
        <a:lstStyle/>
        <a:p>
          <a:r>
            <a:rPr lang="en-US" dirty="0"/>
            <a:t>that represent object-oriented classes (attributes and operations) and the manner in which classes collaborate to achieve </a:t>
          </a:r>
          <a:r>
            <a:rPr lang="en-IE" dirty="0"/>
            <a:t>system requirements.</a:t>
          </a:r>
        </a:p>
      </dgm:t>
    </dgm:pt>
    <dgm:pt modelId="{02FBB67C-D8B2-4A35-8BE7-7D56931F06BE}" type="parTrans" cxnId="{3EBCC6C6-0FD6-41DA-B962-B04E6DD73B27}">
      <dgm:prSet/>
      <dgm:spPr/>
      <dgm:t>
        <a:bodyPr/>
        <a:lstStyle/>
        <a:p>
          <a:endParaRPr lang="en-IE"/>
        </a:p>
      </dgm:t>
    </dgm:pt>
    <dgm:pt modelId="{7C662A89-DC9B-40F1-A1AD-59A4414F0454}" type="sibTrans" cxnId="{3EBCC6C6-0FD6-41DA-B962-B04E6DD73B27}">
      <dgm:prSet/>
      <dgm:spPr/>
      <dgm:t>
        <a:bodyPr/>
        <a:lstStyle/>
        <a:p>
          <a:endParaRPr lang="en-IE"/>
        </a:p>
      </dgm:t>
    </dgm:pt>
    <dgm:pt modelId="{A589A9B9-2537-42D9-A75F-51A4EC5CB707}">
      <dgm:prSet/>
      <dgm:spPr/>
      <dgm:t>
        <a:bodyPr/>
        <a:lstStyle/>
        <a:p>
          <a:r>
            <a:rPr lang="en-US" dirty="0"/>
            <a:t>that depict how the software behaves as a consequence of external “events.”</a:t>
          </a:r>
          <a:endParaRPr lang="en-IE" dirty="0"/>
        </a:p>
      </dgm:t>
    </dgm:pt>
    <dgm:pt modelId="{05C63AB0-620B-4E77-9763-765C31BEA7A1}" type="parTrans" cxnId="{59FB2F8F-437D-4253-BB4A-68B4A465370C}">
      <dgm:prSet/>
      <dgm:spPr/>
      <dgm:t>
        <a:bodyPr/>
        <a:lstStyle/>
        <a:p>
          <a:endParaRPr lang="en-IE"/>
        </a:p>
      </dgm:t>
    </dgm:pt>
    <dgm:pt modelId="{8F3DB7ED-5A0B-401C-A4F7-0534D65B2E34}" type="sibTrans" cxnId="{59FB2F8F-437D-4253-BB4A-68B4A465370C}">
      <dgm:prSet/>
      <dgm:spPr/>
      <dgm:t>
        <a:bodyPr/>
        <a:lstStyle/>
        <a:p>
          <a:endParaRPr lang="en-IE"/>
        </a:p>
      </dgm:t>
    </dgm:pt>
    <dgm:pt modelId="{43CE8551-BE79-4D6E-BD5D-4A0BEEE669F3}">
      <dgm:prSet/>
      <dgm:spPr/>
      <dgm:t>
        <a:bodyPr/>
        <a:lstStyle/>
        <a:p>
          <a:r>
            <a:rPr lang="en-US" dirty="0"/>
            <a:t>that depict the information domain for the problem.</a:t>
          </a:r>
          <a:endParaRPr lang="en-IE" dirty="0"/>
        </a:p>
      </dgm:t>
    </dgm:pt>
    <dgm:pt modelId="{537F4D44-E617-4888-B258-09B24B510E9B}" type="parTrans" cxnId="{4634E51E-CEBD-4BBF-A797-5C316773E9BD}">
      <dgm:prSet/>
      <dgm:spPr/>
      <dgm:t>
        <a:bodyPr/>
        <a:lstStyle/>
        <a:p>
          <a:endParaRPr lang="en-IE"/>
        </a:p>
      </dgm:t>
    </dgm:pt>
    <dgm:pt modelId="{462E254B-BF02-407B-9E45-D4B32372A416}" type="sibTrans" cxnId="{4634E51E-CEBD-4BBF-A797-5C316773E9BD}">
      <dgm:prSet/>
      <dgm:spPr/>
      <dgm:t>
        <a:bodyPr/>
        <a:lstStyle/>
        <a:p>
          <a:endParaRPr lang="en-IE"/>
        </a:p>
      </dgm:t>
    </dgm:pt>
    <dgm:pt modelId="{BBC6E334-4480-482C-9728-3F81A4976761}">
      <dgm:prSet/>
      <dgm:spPr/>
      <dgm:t>
        <a:bodyPr/>
        <a:lstStyle/>
        <a:p>
          <a:r>
            <a:rPr lang="en-US" dirty="0"/>
            <a:t>that represent the functional elements of the system and how they transform data as they move through the system.</a:t>
          </a:r>
          <a:endParaRPr lang="en-IE" dirty="0"/>
        </a:p>
      </dgm:t>
    </dgm:pt>
    <dgm:pt modelId="{19D0100A-076C-4742-BAF9-7C854C6D5C1B}" type="parTrans" cxnId="{D5ECE1B8-6C58-4FD7-A4D2-6F6360A4775F}">
      <dgm:prSet/>
      <dgm:spPr/>
      <dgm:t>
        <a:bodyPr/>
        <a:lstStyle/>
        <a:p>
          <a:endParaRPr lang="en-IE"/>
        </a:p>
      </dgm:t>
    </dgm:pt>
    <dgm:pt modelId="{88444D6D-428D-4A6B-955D-9863E6E413CC}" type="sibTrans" cxnId="{D5ECE1B8-6C58-4FD7-A4D2-6F6360A4775F}">
      <dgm:prSet/>
      <dgm:spPr/>
      <dgm:t>
        <a:bodyPr/>
        <a:lstStyle/>
        <a:p>
          <a:endParaRPr lang="en-IE"/>
        </a:p>
      </dgm:t>
    </dgm:pt>
    <dgm:pt modelId="{17DAE9F3-4194-4C72-8FEA-91F1509B1D6D}" type="pres">
      <dgm:prSet presAssocID="{E6572812-AB6C-4C51-9C1E-FDE23C4652CA}" presName="linear" presStyleCnt="0">
        <dgm:presLayoutVars>
          <dgm:animLvl val="lvl"/>
          <dgm:resizeHandles val="exact"/>
        </dgm:presLayoutVars>
      </dgm:prSet>
      <dgm:spPr/>
      <dgm:t>
        <a:bodyPr/>
        <a:lstStyle/>
        <a:p>
          <a:endParaRPr lang="en-US"/>
        </a:p>
      </dgm:t>
    </dgm:pt>
    <dgm:pt modelId="{7A82F3BD-C0B6-4A90-A46F-9311AE2E81C9}" type="pres">
      <dgm:prSet presAssocID="{FC2F4912-54A0-484C-945D-495442966462}" presName="parentText" presStyleLbl="node1" presStyleIdx="0" presStyleCnt="5">
        <dgm:presLayoutVars>
          <dgm:chMax val="0"/>
          <dgm:bulletEnabled val="1"/>
        </dgm:presLayoutVars>
      </dgm:prSet>
      <dgm:spPr/>
      <dgm:t>
        <a:bodyPr/>
        <a:lstStyle/>
        <a:p>
          <a:endParaRPr lang="en-US"/>
        </a:p>
      </dgm:t>
    </dgm:pt>
    <dgm:pt modelId="{F3D8C509-E91A-459B-B52F-D89A504E4173}" type="pres">
      <dgm:prSet presAssocID="{FC2F4912-54A0-484C-945D-495442966462}" presName="childText" presStyleLbl="revTx" presStyleIdx="0" presStyleCnt="5">
        <dgm:presLayoutVars>
          <dgm:bulletEnabled val="1"/>
        </dgm:presLayoutVars>
      </dgm:prSet>
      <dgm:spPr/>
      <dgm:t>
        <a:bodyPr/>
        <a:lstStyle/>
        <a:p>
          <a:endParaRPr lang="en-US"/>
        </a:p>
      </dgm:t>
    </dgm:pt>
    <dgm:pt modelId="{D5346671-A889-473E-8790-8C5B7ED95962}" type="pres">
      <dgm:prSet presAssocID="{1E479744-6A87-4575-80F1-89E4DC16AE1C}" presName="parentText" presStyleLbl="node1" presStyleIdx="1" presStyleCnt="5">
        <dgm:presLayoutVars>
          <dgm:chMax val="0"/>
          <dgm:bulletEnabled val="1"/>
        </dgm:presLayoutVars>
      </dgm:prSet>
      <dgm:spPr/>
      <dgm:t>
        <a:bodyPr/>
        <a:lstStyle/>
        <a:p>
          <a:endParaRPr lang="en-US"/>
        </a:p>
      </dgm:t>
    </dgm:pt>
    <dgm:pt modelId="{A3747F0B-B76D-4CF5-8DAB-A8126F05CA93}" type="pres">
      <dgm:prSet presAssocID="{1E479744-6A87-4575-80F1-89E4DC16AE1C}" presName="childText" presStyleLbl="revTx" presStyleIdx="1" presStyleCnt="5">
        <dgm:presLayoutVars>
          <dgm:bulletEnabled val="1"/>
        </dgm:presLayoutVars>
      </dgm:prSet>
      <dgm:spPr/>
      <dgm:t>
        <a:bodyPr/>
        <a:lstStyle/>
        <a:p>
          <a:endParaRPr lang="en-US"/>
        </a:p>
      </dgm:t>
    </dgm:pt>
    <dgm:pt modelId="{53BF7EB0-5BB6-47A0-8C00-63301974A76A}" type="pres">
      <dgm:prSet presAssocID="{45A51FA0-2E40-48B2-91C2-424225D6B173}" presName="parentText" presStyleLbl="node1" presStyleIdx="2" presStyleCnt="5">
        <dgm:presLayoutVars>
          <dgm:chMax val="0"/>
          <dgm:bulletEnabled val="1"/>
        </dgm:presLayoutVars>
      </dgm:prSet>
      <dgm:spPr/>
      <dgm:t>
        <a:bodyPr/>
        <a:lstStyle/>
        <a:p>
          <a:endParaRPr lang="en-US"/>
        </a:p>
      </dgm:t>
    </dgm:pt>
    <dgm:pt modelId="{E0BD7B83-8699-4040-AF15-17D73B44BB72}" type="pres">
      <dgm:prSet presAssocID="{45A51FA0-2E40-48B2-91C2-424225D6B173}" presName="childText" presStyleLbl="revTx" presStyleIdx="2" presStyleCnt="5">
        <dgm:presLayoutVars>
          <dgm:bulletEnabled val="1"/>
        </dgm:presLayoutVars>
      </dgm:prSet>
      <dgm:spPr/>
      <dgm:t>
        <a:bodyPr/>
        <a:lstStyle/>
        <a:p>
          <a:endParaRPr lang="en-US"/>
        </a:p>
      </dgm:t>
    </dgm:pt>
    <dgm:pt modelId="{68047984-DD45-4A47-ADFF-B9453F1027F3}" type="pres">
      <dgm:prSet presAssocID="{2350699A-5265-4C1B-AD4C-978B667C0E68}" presName="parentText" presStyleLbl="node1" presStyleIdx="3" presStyleCnt="5">
        <dgm:presLayoutVars>
          <dgm:chMax val="0"/>
          <dgm:bulletEnabled val="1"/>
        </dgm:presLayoutVars>
      </dgm:prSet>
      <dgm:spPr/>
      <dgm:t>
        <a:bodyPr/>
        <a:lstStyle/>
        <a:p>
          <a:endParaRPr lang="en-US"/>
        </a:p>
      </dgm:t>
    </dgm:pt>
    <dgm:pt modelId="{1CCC36A2-81E8-4320-B8EF-4FA7C9E83F51}" type="pres">
      <dgm:prSet presAssocID="{2350699A-5265-4C1B-AD4C-978B667C0E68}" presName="childText" presStyleLbl="revTx" presStyleIdx="3" presStyleCnt="5">
        <dgm:presLayoutVars>
          <dgm:bulletEnabled val="1"/>
        </dgm:presLayoutVars>
      </dgm:prSet>
      <dgm:spPr/>
      <dgm:t>
        <a:bodyPr/>
        <a:lstStyle/>
        <a:p>
          <a:endParaRPr lang="en-US"/>
        </a:p>
      </dgm:t>
    </dgm:pt>
    <dgm:pt modelId="{2073597B-5B4A-4417-8C55-5BBCCB4B064A}" type="pres">
      <dgm:prSet presAssocID="{AD9BF689-9BC4-4BD7-A417-594AA1154B40}" presName="parentText" presStyleLbl="node1" presStyleIdx="4" presStyleCnt="5">
        <dgm:presLayoutVars>
          <dgm:chMax val="0"/>
          <dgm:bulletEnabled val="1"/>
        </dgm:presLayoutVars>
      </dgm:prSet>
      <dgm:spPr/>
      <dgm:t>
        <a:bodyPr/>
        <a:lstStyle/>
        <a:p>
          <a:endParaRPr lang="en-US"/>
        </a:p>
      </dgm:t>
    </dgm:pt>
    <dgm:pt modelId="{15519DFE-1629-419E-81B2-55642DDAA57B}" type="pres">
      <dgm:prSet presAssocID="{AD9BF689-9BC4-4BD7-A417-594AA1154B40}" presName="childText" presStyleLbl="revTx" presStyleIdx="4" presStyleCnt="5">
        <dgm:presLayoutVars>
          <dgm:bulletEnabled val="1"/>
        </dgm:presLayoutVars>
      </dgm:prSet>
      <dgm:spPr/>
      <dgm:t>
        <a:bodyPr/>
        <a:lstStyle/>
        <a:p>
          <a:endParaRPr lang="en-US"/>
        </a:p>
      </dgm:t>
    </dgm:pt>
  </dgm:ptLst>
  <dgm:cxnLst>
    <dgm:cxn modelId="{D5ECE1B8-6C58-4FD7-A4D2-6F6360A4775F}" srcId="{AD9BF689-9BC4-4BD7-A417-594AA1154B40}" destId="{BBC6E334-4480-482C-9728-3F81A4976761}" srcOrd="0" destOrd="0" parTransId="{19D0100A-076C-4742-BAF9-7C854C6D5C1B}" sibTransId="{88444D6D-428D-4A6B-955D-9863E6E413CC}"/>
    <dgm:cxn modelId="{C075376F-9F24-497F-86D8-514194C90617}" srcId="{FC2F4912-54A0-484C-945D-495442966462}" destId="{202D3056-895A-4267-9471-83AFE80A040F}" srcOrd="0" destOrd="0" parTransId="{B75E6CC0-8790-488E-9007-68C1FC2FBB7A}" sibTransId="{6F4F38D4-8108-469D-93D1-BA577993C2AA}"/>
    <dgm:cxn modelId="{9AAD27C6-D417-4925-8A8F-A57B2097F71E}" type="presOf" srcId="{43CE8551-BE79-4D6E-BD5D-4A0BEEE669F3}" destId="{1CCC36A2-81E8-4320-B8EF-4FA7C9E83F51}" srcOrd="0" destOrd="0" presId="urn:microsoft.com/office/officeart/2005/8/layout/vList2"/>
    <dgm:cxn modelId="{4FAB3847-2D50-4F75-8372-AF0DAFDDE359}" srcId="{E6572812-AB6C-4C51-9C1E-FDE23C4652CA}" destId="{45A51FA0-2E40-48B2-91C2-424225D6B173}" srcOrd="2" destOrd="0" parTransId="{DC9B2471-ACE9-4042-95B6-3032BA01994C}" sibTransId="{E3978B19-F008-4B7D-B023-118CB21FB3A4}"/>
    <dgm:cxn modelId="{3A8F78BC-72EF-4AC3-8478-0ADECE434A43}" type="presOf" srcId="{E6572812-AB6C-4C51-9C1E-FDE23C4652CA}" destId="{17DAE9F3-4194-4C72-8FEA-91F1509B1D6D}" srcOrd="0" destOrd="0" presId="urn:microsoft.com/office/officeart/2005/8/layout/vList2"/>
    <dgm:cxn modelId="{01072772-B6FB-46F2-B19A-16B00AD7E017}" type="presOf" srcId="{BBC6E334-4480-482C-9728-3F81A4976761}" destId="{15519DFE-1629-419E-81B2-55642DDAA57B}" srcOrd="0" destOrd="0" presId="urn:microsoft.com/office/officeart/2005/8/layout/vList2"/>
    <dgm:cxn modelId="{D77448D2-E8EA-4C89-90FE-28113352C0C3}" srcId="{E6572812-AB6C-4C51-9C1E-FDE23C4652CA}" destId="{FC2F4912-54A0-484C-945D-495442966462}" srcOrd="0" destOrd="0" parTransId="{BA310789-C9D6-4586-8E01-48A527E13FBC}" sibTransId="{89E9235F-A4DA-40B7-A104-1F3028ED9AFE}"/>
    <dgm:cxn modelId="{43962ACE-DB90-4701-9E8C-F5330CEF6F3C}" type="presOf" srcId="{45A51FA0-2E40-48B2-91C2-424225D6B173}" destId="{53BF7EB0-5BB6-47A0-8C00-63301974A76A}" srcOrd="0" destOrd="0" presId="urn:microsoft.com/office/officeart/2005/8/layout/vList2"/>
    <dgm:cxn modelId="{0BABC6F4-C526-47A5-885A-EFBE826144CB}" type="presOf" srcId="{A589A9B9-2537-42D9-A75F-51A4EC5CB707}" destId="{E0BD7B83-8699-4040-AF15-17D73B44BB72}" srcOrd="0" destOrd="0" presId="urn:microsoft.com/office/officeart/2005/8/layout/vList2"/>
    <dgm:cxn modelId="{3EBCC6C6-0FD6-41DA-B962-B04E6DD73B27}" srcId="{1E479744-6A87-4575-80F1-89E4DC16AE1C}" destId="{F7E62A82-95DC-4000-BA3E-0F2A2E913996}" srcOrd="0" destOrd="0" parTransId="{02FBB67C-D8B2-4A35-8BE7-7D56931F06BE}" sibTransId="{7C662A89-DC9B-40F1-A1AD-59A4414F0454}"/>
    <dgm:cxn modelId="{48AD06AF-881A-4A16-B4C0-45511C8E3A4E}" type="presOf" srcId="{F7E62A82-95DC-4000-BA3E-0F2A2E913996}" destId="{A3747F0B-B76D-4CF5-8DAB-A8126F05CA93}" srcOrd="0" destOrd="0" presId="urn:microsoft.com/office/officeart/2005/8/layout/vList2"/>
    <dgm:cxn modelId="{CC30F99B-8EF5-4F80-A9AF-00F9F688BE05}" type="presOf" srcId="{202D3056-895A-4267-9471-83AFE80A040F}" destId="{F3D8C509-E91A-459B-B52F-D89A504E4173}" srcOrd="0" destOrd="0" presId="urn:microsoft.com/office/officeart/2005/8/layout/vList2"/>
    <dgm:cxn modelId="{91453950-04F3-4540-8819-F58CB7505FFF}" srcId="{E6572812-AB6C-4C51-9C1E-FDE23C4652CA}" destId="{1E479744-6A87-4575-80F1-89E4DC16AE1C}" srcOrd="1" destOrd="0" parTransId="{1069077F-CB02-4F97-BB1F-3E1203BBB557}" sibTransId="{16FBF614-268B-49F5-9980-514BEC861D48}"/>
    <dgm:cxn modelId="{B5B4A184-AAE6-4C08-BAD1-D72CBAA34BDB}" srcId="{E6572812-AB6C-4C51-9C1E-FDE23C4652CA}" destId="{AD9BF689-9BC4-4BD7-A417-594AA1154B40}" srcOrd="4" destOrd="0" parTransId="{7A1E7CEB-15C5-47A9-83AC-0985B8ED5F31}" sibTransId="{A46F62AF-CB2A-4289-BDB7-4D3EEB47F1C7}"/>
    <dgm:cxn modelId="{84064A33-25DD-493C-A043-E24EFF0BDB2A}" type="presOf" srcId="{AD9BF689-9BC4-4BD7-A417-594AA1154B40}" destId="{2073597B-5B4A-4417-8C55-5BBCCB4B064A}" srcOrd="0" destOrd="0" presId="urn:microsoft.com/office/officeart/2005/8/layout/vList2"/>
    <dgm:cxn modelId="{6B5414CD-0660-4A37-B200-1CAD016292BE}" type="presOf" srcId="{FC2F4912-54A0-484C-945D-495442966462}" destId="{7A82F3BD-C0B6-4A90-A46F-9311AE2E81C9}" srcOrd="0" destOrd="0" presId="urn:microsoft.com/office/officeart/2005/8/layout/vList2"/>
    <dgm:cxn modelId="{23E99A76-0D62-40EF-9E3A-E7501A7133BC}" type="presOf" srcId="{1E479744-6A87-4575-80F1-89E4DC16AE1C}" destId="{D5346671-A889-473E-8790-8C5B7ED95962}" srcOrd="0" destOrd="0" presId="urn:microsoft.com/office/officeart/2005/8/layout/vList2"/>
    <dgm:cxn modelId="{0181D4CF-9646-46DD-BB3E-070A4BF6322C}" srcId="{E6572812-AB6C-4C51-9C1E-FDE23C4652CA}" destId="{2350699A-5265-4C1B-AD4C-978B667C0E68}" srcOrd="3" destOrd="0" parTransId="{C7A5D692-7B50-43B2-BC2E-39BBAADFC57F}" sibTransId="{D78411D5-896B-4DF3-B3BC-A15E45F9E328}"/>
    <dgm:cxn modelId="{4634E51E-CEBD-4BBF-A797-5C316773E9BD}" srcId="{2350699A-5265-4C1B-AD4C-978B667C0E68}" destId="{43CE8551-BE79-4D6E-BD5D-4A0BEEE669F3}" srcOrd="0" destOrd="0" parTransId="{537F4D44-E617-4888-B258-09B24B510E9B}" sibTransId="{462E254B-BF02-407B-9E45-D4B32372A416}"/>
    <dgm:cxn modelId="{EEEAE7B2-6D8C-4918-960F-F06C157A2B7B}" type="presOf" srcId="{2350699A-5265-4C1B-AD4C-978B667C0E68}" destId="{68047984-DD45-4A47-ADFF-B9453F1027F3}" srcOrd="0" destOrd="0" presId="urn:microsoft.com/office/officeart/2005/8/layout/vList2"/>
    <dgm:cxn modelId="{59FB2F8F-437D-4253-BB4A-68B4A465370C}" srcId="{45A51FA0-2E40-48B2-91C2-424225D6B173}" destId="{A589A9B9-2537-42D9-A75F-51A4EC5CB707}" srcOrd="0" destOrd="0" parTransId="{05C63AB0-620B-4E77-9763-765C31BEA7A1}" sibTransId="{8F3DB7ED-5A0B-401C-A4F7-0534D65B2E34}"/>
    <dgm:cxn modelId="{DAC7C481-D9A0-4323-8E2E-B4EAB4F5B99A}" type="presParOf" srcId="{17DAE9F3-4194-4C72-8FEA-91F1509B1D6D}" destId="{7A82F3BD-C0B6-4A90-A46F-9311AE2E81C9}" srcOrd="0" destOrd="0" presId="urn:microsoft.com/office/officeart/2005/8/layout/vList2"/>
    <dgm:cxn modelId="{60D38177-5F64-456B-8C0A-0C8BB447E595}" type="presParOf" srcId="{17DAE9F3-4194-4C72-8FEA-91F1509B1D6D}" destId="{F3D8C509-E91A-459B-B52F-D89A504E4173}" srcOrd="1" destOrd="0" presId="urn:microsoft.com/office/officeart/2005/8/layout/vList2"/>
    <dgm:cxn modelId="{EB5BD21E-86A6-462D-B0A5-DDB537A649B4}" type="presParOf" srcId="{17DAE9F3-4194-4C72-8FEA-91F1509B1D6D}" destId="{D5346671-A889-473E-8790-8C5B7ED95962}" srcOrd="2" destOrd="0" presId="urn:microsoft.com/office/officeart/2005/8/layout/vList2"/>
    <dgm:cxn modelId="{5CF28421-21C4-41BF-ABED-90FBCFA8B72F}" type="presParOf" srcId="{17DAE9F3-4194-4C72-8FEA-91F1509B1D6D}" destId="{A3747F0B-B76D-4CF5-8DAB-A8126F05CA93}" srcOrd="3" destOrd="0" presId="urn:microsoft.com/office/officeart/2005/8/layout/vList2"/>
    <dgm:cxn modelId="{5AE83FA0-5578-43F9-B9F2-143A638F2526}" type="presParOf" srcId="{17DAE9F3-4194-4C72-8FEA-91F1509B1D6D}" destId="{53BF7EB0-5BB6-47A0-8C00-63301974A76A}" srcOrd="4" destOrd="0" presId="urn:microsoft.com/office/officeart/2005/8/layout/vList2"/>
    <dgm:cxn modelId="{CF5F7FCE-B886-4999-84A7-37F5D37C3AFE}" type="presParOf" srcId="{17DAE9F3-4194-4C72-8FEA-91F1509B1D6D}" destId="{E0BD7B83-8699-4040-AF15-17D73B44BB72}" srcOrd="5" destOrd="0" presId="urn:microsoft.com/office/officeart/2005/8/layout/vList2"/>
    <dgm:cxn modelId="{DD050AEE-C014-459E-8216-63FFD9DCF12E}" type="presParOf" srcId="{17DAE9F3-4194-4C72-8FEA-91F1509B1D6D}" destId="{68047984-DD45-4A47-ADFF-B9453F1027F3}" srcOrd="6" destOrd="0" presId="urn:microsoft.com/office/officeart/2005/8/layout/vList2"/>
    <dgm:cxn modelId="{300F306A-B651-43F8-A198-25A62C0E0854}" type="presParOf" srcId="{17DAE9F3-4194-4C72-8FEA-91F1509B1D6D}" destId="{1CCC36A2-81E8-4320-B8EF-4FA7C9E83F51}" srcOrd="7" destOrd="0" presId="urn:microsoft.com/office/officeart/2005/8/layout/vList2"/>
    <dgm:cxn modelId="{355DA55E-CF92-489B-85A1-8E0873E474F9}" type="presParOf" srcId="{17DAE9F3-4194-4C72-8FEA-91F1509B1D6D}" destId="{2073597B-5B4A-4417-8C55-5BBCCB4B064A}" srcOrd="8" destOrd="0" presId="urn:microsoft.com/office/officeart/2005/8/layout/vList2"/>
    <dgm:cxn modelId="{00B93635-7B6C-4D36-92CE-574784A5771D}" type="presParOf" srcId="{17DAE9F3-4194-4C72-8FEA-91F1509B1D6D}" destId="{15519DFE-1629-419E-81B2-55642DDAA57B}"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B237A0-9C81-436F-AE8A-0417BEEC100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E"/>
        </a:p>
      </dgm:t>
    </dgm:pt>
    <dgm:pt modelId="{E0295A0A-7711-44A9-AB06-4D06BFD5D680}">
      <dgm:prSet phldrT="[Text]"/>
      <dgm:spPr/>
      <dgm:t>
        <a:bodyPr/>
        <a:lstStyle/>
        <a:p>
          <a:r>
            <a:rPr lang="en-IE" dirty="0"/>
            <a:t>to describe what the customer requires</a:t>
          </a:r>
        </a:p>
      </dgm:t>
    </dgm:pt>
    <dgm:pt modelId="{8179C202-FB90-4510-9B34-CB5A46313FF6}" type="parTrans" cxnId="{9A3BCDA5-D2A8-4D11-9836-0353F2622C45}">
      <dgm:prSet/>
      <dgm:spPr/>
      <dgm:t>
        <a:bodyPr/>
        <a:lstStyle/>
        <a:p>
          <a:endParaRPr lang="en-IE"/>
        </a:p>
      </dgm:t>
    </dgm:pt>
    <dgm:pt modelId="{824EDB6B-B0C3-42A3-9E2E-604F1D2A5244}" type="sibTrans" cxnId="{9A3BCDA5-D2A8-4D11-9836-0353F2622C45}">
      <dgm:prSet/>
      <dgm:spPr/>
      <dgm:t>
        <a:bodyPr/>
        <a:lstStyle/>
        <a:p>
          <a:endParaRPr lang="en-IE"/>
        </a:p>
      </dgm:t>
    </dgm:pt>
    <dgm:pt modelId="{05E43F4E-8C17-40B7-AA0C-81394F04C23D}">
      <dgm:prSet phldrT="[Text]"/>
      <dgm:spPr/>
      <dgm:t>
        <a:bodyPr/>
        <a:lstStyle/>
        <a:p>
          <a:r>
            <a:rPr lang="en-US" dirty="0"/>
            <a:t>to establish a basis for the creation of a </a:t>
          </a:r>
          <a:r>
            <a:rPr lang="en-IE" dirty="0"/>
            <a:t>software design</a:t>
          </a:r>
        </a:p>
      </dgm:t>
    </dgm:pt>
    <dgm:pt modelId="{C5F388C3-DD02-46BF-A06F-663764C9830F}" type="parTrans" cxnId="{E7BF6CF8-A061-4A73-902E-2073F3AFFD3D}">
      <dgm:prSet/>
      <dgm:spPr/>
      <dgm:t>
        <a:bodyPr/>
        <a:lstStyle/>
        <a:p>
          <a:endParaRPr lang="en-IE"/>
        </a:p>
      </dgm:t>
    </dgm:pt>
    <dgm:pt modelId="{02E6386D-F4B6-4143-8444-9E995A6B847A}" type="sibTrans" cxnId="{E7BF6CF8-A061-4A73-902E-2073F3AFFD3D}">
      <dgm:prSet/>
      <dgm:spPr/>
      <dgm:t>
        <a:bodyPr/>
        <a:lstStyle/>
        <a:p>
          <a:endParaRPr lang="en-IE"/>
        </a:p>
      </dgm:t>
    </dgm:pt>
    <dgm:pt modelId="{F24AB602-4960-4290-9FB3-8A9FAC107EA4}">
      <dgm:prSet phldrT="[Text]"/>
      <dgm:spPr/>
      <dgm:t>
        <a:bodyPr/>
        <a:lstStyle/>
        <a:p>
          <a:r>
            <a:rPr lang="en-US" dirty="0"/>
            <a:t>to define a set of requirements that can be validated once the software is built</a:t>
          </a:r>
          <a:endParaRPr lang="en-IE" dirty="0"/>
        </a:p>
      </dgm:t>
    </dgm:pt>
    <dgm:pt modelId="{15BB47DD-6212-4E0D-B64D-B9F819DF7422}" type="parTrans" cxnId="{1CA5A82D-C438-46D6-B301-F8AD111CE781}">
      <dgm:prSet/>
      <dgm:spPr/>
      <dgm:t>
        <a:bodyPr/>
        <a:lstStyle/>
        <a:p>
          <a:endParaRPr lang="en-IE"/>
        </a:p>
      </dgm:t>
    </dgm:pt>
    <dgm:pt modelId="{E44A2243-4425-4651-BB6E-57E2B4864F3A}" type="sibTrans" cxnId="{1CA5A82D-C438-46D6-B301-F8AD111CE781}">
      <dgm:prSet/>
      <dgm:spPr/>
      <dgm:t>
        <a:bodyPr/>
        <a:lstStyle/>
        <a:p>
          <a:endParaRPr lang="en-IE"/>
        </a:p>
      </dgm:t>
    </dgm:pt>
    <dgm:pt modelId="{A50E6BA7-97D9-4E7B-A54B-593695341567}" type="pres">
      <dgm:prSet presAssocID="{ACB237A0-9C81-436F-AE8A-0417BEEC1001}" presName="linear" presStyleCnt="0">
        <dgm:presLayoutVars>
          <dgm:animLvl val="lvl"/>
          <dgm:resizeHandles val="exact"/>
        </dgm:presLayoutVars>
      </dgm:prSet>
      <dgm:spPr/>
      <dgm:t>
        <a:bodyPr/>
        <a:lstStyle/>
        <a:p>
          <a:endParaRPr lang="en-US"/>
        </a:p>
      </dgm:t>
    </dgm:pt>
    <dgm:pt modelId="{8CF27DE5-C000-4097-A263-95C9FC84A5D1}" type="pres">
      <dgm:prSet presAssocID="{E0295A0A-7711-44A9-AB06-4D06BFD5D680}" presName="parentText" presStyleLbl="node1" presStyleIdx="0" presStyleCnt="3">
        <dgm:presLayoutVars>
          <dgm:chMax val="0"/>
          <dgm:bulletEnabled val="1"/>
        </dgm:presLayoutVars>
      </dgm:prSet>
      <dgm:spPr/>
      <dgm:t>
        <a:bodyPr/>
        <a:lstStyle/>
        <a:p>
          <a:endParaRPr lang="en-US"/>
        </a:p>
      </dgm:t>
    </dgm:pt>
    <dgm:pt modelId="{32092D0D-2A15-4A54-A6DA-E0EB682CA946}" type="pres">
      <dgm:prSet presAssocID="{824EDB6B-B0C3-42A3-9E2E-604F1D2A5244}" presName="spacer" presStyleCnt="0"/>
      <dgm:spPr/>
    </dgm:pt>
    <dgm:pt modelId="{C6F5CE34-A292-4CD0-9CA5-DEAF43E5BC7C}" type="pres">
      <dgm:prSet presAssocID="{05E43F4E-8C17-40B7-AA0C-81394F04C23D}" presName="parentText" presStyleLbl="node1" presStyleIdx="1" presStyleCnt="3">
        <dgm:presLayoutVars>
          <dgm:chMax val="0"/>
          <dgm:bulletEnabled val="1"/>
        </dgm:presLayoutVars>
      </dgm:prSet>
      <dgm:spPr/>
      <dgm:t>
        <a:bodyPr/>
        <a:lstStyle/>
        <a:p>
          <a:endParaRPr lang="en-US"/>
        </a:p>
      </dgm:t>
    </dgm:pt>
    <dgm:pt modelId="{BE9D0C9B-0EDE-4331-8FA1-CF20A57990A1}" type="pres">
      <dgm:prSet presAssocID="{02E6386D-F4B6-4143-8444-9E995A6B847A}" presName="spacer" presStyleCnt="0"/>
      <dgm:spPr/>
    </dgm:pt>
    <dgm:pt modelId="{BB2E8EBE-13CE-4E7D-BEB7-7A2C109B4CCE}" type="pres">
      <dgm:prSet presAssocID="{F24AB602-4960-4290-9FB3-8A9FAC107EA4}" presName="parentText" presStyleLbl="node1" presStyleIdx="2" presStyleCnt="3">
        <dgm:presLayoutVars>
          <dgm:chMax val="0"/>
          <dgm:bulletEnabled val="1"/>
        </dgm:presLayoutVars>
      </dgm:prSet>
      <dgm:spPr/>
      <dgm:t>
        <a:bodyPr/>
        <a:lstStyle/>
        <a:p>
          <a:endParaRPr lang="en-US"/>
        </a:p>
      </dgm:t>
    </dgm:pt>
  </dgm:ptLst>
  <dgm:cxnLst>
    <dgm:cxn modelId="{92624A69-D18A-4A01-8A7C-CB6FB79E1062}" type="presOf" srcId="{05E43F4E-8C17-40B7-AA0C-81394F04C23D}" destId="{C6F5CE34-A292-4CD0-9CA5-DEAF43E5BC7C}" srcOrd="0" destOrd="0" presId="urn:microsoft.com/office/officeart/2005/8/layout/vList2"/>
    <dgm:cxn modelId="{1CA5A82D-C438-46D6-B301-F8AD111CE781}" srcId="{ACB237A0-9C81-436F-AE8A-0417BEEC1001}" destId="{F24AB602-4960-4290-9FB3-8A9FAC107EA4}" srcOrd="2" destOrd="0" parTransId="{15BB47DD-6212-4E0D-B64D-B9F819DF7422}" sibTransId="{E44A2243-4425-4651-BB6E-57E2B4864F3A}"/>
    <dgm:cxn modelId="{F6FAEDE5-42FC-4C7C-9A7E-D62F7DA3B61A}" type="presOf" srcId="{F24AB602-4960-4290-9FB3-8A9FAC107EA4}" destId="{BB2E8EBE-13CE-4E7D-BEB7-7A2C109B4CCE}" srcOrd="0" destOrd="0" presId="urn:microsoft.com/office/officeart/2005/8/layout/vList2"/>
    <dgm:cxn modelId="{9A3BCDA5-D2A8-4D11-9836-0353F2622C45}" srcId="{ACB237A0-9C81-436F-AE8A-0417BEEC1001}" destId="{E0295A0A-7711-44A9-AB06-4D06BFD5D680}" srcOrd="0" destOrd="0" parTransId="{8179C202-FB90-4510-9B34-CB5A46313FF6}" sibTransId="{824EDB6B-B0C3-42A3-9E2E-604F1D2A5244}"/>
    <dgm:cxn modelId="{3D52AF36-F3C0-4F54-9351-69D73D7D3D37}" type="presOf" srcId="{ACB237A0-9C81-436F-AE8A-0417BEEC1001}" destId="{A50E6BA7-97D9-4E7B-A54B-593695341567}" srcOrd="0" destOrd="0" presId="urn:microsoft.com/office/officeart/2005/8/layout/vList2"/>
    <dgm:cxn modelId="{AE333B33-57CF-498C-9636-E4223957572C}" type="presOf" srcId="{E0295A0A-7711-44A9-AB06-4D06BFD5D680}" destId="{8CF27DE5-C000-4097-A263-95C9FC84A5D1}" srcOrd="0" destOrd="0" presId="urn:microsoft.com/office/officeart/2005/8/layout/vList2"/>
    <dgm:cxn modelId="{E7BF6CF8-A061-4A73-902E-2073F3AFFD3D}" srcId="{ACB237A0-9C81-436F-AE8A-0417BEEC1001}" destId="{05E43F4E-8C17-40B7-AA0C-81394F04C23D}" srcOrd="1" destOrd="0" parTransId="{C5F388C3-DD02-46BF-A06F-663764C9830F}" sibTransId="{02E6386D-F4B6-4143-8444-9E995A6B847A}"/>
    <dgm:cxn modelId="{FA2D65A0-B3C5-4DDF-9609-D33D6DB025CE}" type="presParOf" srcId="{A50E6BA7-97D9-4E7B-A54B-593695341567}" destId="{8CF27DE5-C000-4097-A263-95C9FC84A5D1}" srcOrd="0" destOrd="0" presId="urn:microsoft.com/office/officeart/2005/8/layout/vList2"/>
    <dgm:cxn modelId="{65B905A0-A553-42FB-B531-F4F44F46DA67}" type="presParOf" srcId="{A50E6BA7-97D9-4E7B-A54B-593695341567}" destId="{32092D0D-2A15-4A54-A6DA-E0EB682CA946}" srcOrd="1" destOrd="0" presId="urn:microsoft.com/office/officeart/2005/8/layout/vList2"/>
    <dgm:cxn modelId="{F6A1C521-4306-40D1-9B5F-8167BB83C2DB}" type="presParOf" srcId="{A50E6BA7-97D9-4E7B-A54B-593695341567}" destId="{C6F5CE34-A292-4CD0-9CA5-DEAF43E5BC7C}" srcOrd="2" destOrd="0" presId="urn:microsoft.com/office/officeart/2005/8/layout/vList2"/>
    <dgm:cxn modelId="{A9B641E2-2038-409F-88D8-E6692A5CF329}" type="presParOf" srcId="{A50E6BA7-97D9-4E7B-A54B-593695341567}" destId="{BE9D0C9B-0EDE-4331-8FA1-CF20A57990A1}" srcOrd="3" destOrd="0" presId="urn:microsoft.com/office/officeart/2005/8/layout/vList2"/>
    <dgm:cxn modelId="{A3FAB934-D496-43B8-9FA2-47E0DCB63930}" type="presParOf" srcId="{A50E6BA7-97D9-4E7B-A54B-593695341567}" destId="{BB2E8EBE-13CE-4E7D-BEB7-7A2C109B4CC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0C009E-C074-43DC-8A27-451FDFFF53E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E"/>
        </a:p>
      </dgm:t>
    </dgm:pt>
    <dgm:pt modelId="{2261DF40-32FA-4F56-AEF6-363EF2EBA773}">
      <dgm:prSet phldrT="[Text]"/>
      <dgm:spPr/>
      <dgm:t>
        <a:bodyPr/>
        <a:lstStyle/>
        <a:p>
          <a:r>
            <a:rPr lang="en-US" dirty="0"/>
            <a:t>Software domain analysis is the identification, analysis, and specification of common requirements from a specific application domain, typically for reuse on multiple projects within that application domain . . . </a:t>
          </a:r>
        </a:p>
        <a:p>
          <a:endParaRPr lang="en-US" dirty="0"/>
        </a:p>
        <a:p>
          <a:r>
            <a:rPr lang="en-US" dirty="0"/>
            <a:t>[Object-oriented domain analysis is] the identification, analysis, and specification of common, reusable capabilities within a specific application domain, in terms of common objects, classes, subassemblies, and </a:t>
          </a:r>
          <a:r>
            <a:rPr lang="en-IE" dirty="0"/>
            <a:t>frameworks</a:t>
          </a:r>
        </a:p>
      </dgm:t>
    </dgm:pt>
    <dgm:pt modelId="{BED909D9-3FAB-493B-A492-4BF53AE2902D}" type="parTrans" cxnId="{0F8303C2-E5C0-4B5E-8FD3-3529A2941698}">
      <dgm:prSet/>
      <dgm:spPr/>
      <dgm:t>
        <a:bodyPr/>
        <a:lstStyle/>
        <a:p>
          <a:endParaRPr lang="en-IE"/>
        </a:p>
      </dgm:t>
    </dgm:pt>
    <dgm:pt modelId="{D33135AB-3CAA-43F6-9826-89A010171CE5}" type="sibTrans" cxnId="{0F8303C2-E5C0-4B5E-8FD3-3529A2941698}">
      <dgm:prSet/>
      <dgm:spPr/>
      <dgm:t>
        <a:bodyPr/>
        <a:lstStyle/>
        <a:p>
          <a:endParaRPr lang="en-IE"/>
        </a:p>
      </dgm:t>
    </dgm:pt>
    <dgm:pt modelId="{6CE4A5B7-1A5F-4DDA-8F65-6B5FE743E8EA}" type="pres">
      <dgm:prSet presAssocID="{180C009E-C074-43DC-8A27-451FDFFF53E1}" presName="diagram" presStyleCnt="0">
        <dgm:presLayoutVars>
          <dgm:dir/>
          <dgm:resizeHandles val="exact"/>
        </dgm:presLayoutVars>
      </dgm:prSet>
      <dgm:spPr/>
      <dgm:t>
        <a:bodyPr/>
        <a:lstStyle/>
        <a:p>
          <a:endParaRPr lang="en-US"/>
        </a:p>
      </dgm:t>
    </dgm:pt>
    <dgm:pt modelId="{A35201FA-C3C7-4BD5-ABD1-C1B1319189F5}" type="pres">
      <dgm:prSet presAssocID="{2261DF40-32FA-4F56-AEF6-363EF2EBA773}" presName="node" presStyleLbl="node1" presStyleIdx="0" presStyleCnt="1" custScaleX="135393">
        <dgm:presLayoutVars>
          <dgm:bulletEnabled val="1"/>
        </dgm:presLayoutVars>
      </dgm:prSet>
      <dgm:spPr/>
      <dgm:t>
        <a:bodyPr/>
        <a:lstStyle/>
        <a:p>
          <a:endParaRPr lang="en-US"/>
        </a:p>
      </dgm:t>
    </dgm:pt>
  </dgm:ptLst>
  <dgm:cxnLst>
    <dgm:cxn modelId="{0F8303C2-E5C0-4B5E-8FD3-3529A2941698}" srcId="{180C009E-C074-43DC-8A27-451FDFFF53E1}" destId="{2261DF40-32FA-4F56-AEF6-363EF2EBA773}" srcOrd="0" destOrd="0" parTransId="{BED909D9-3FAB-493B-A492-4BF53AE2902D}" sibTransId="{D33135AB-3CAA-43F6-9826-89A010171CE5}"/>
    <dgm:cxn modelId="{72660C29-6208-4A96-BA37-CAA2A67A66AB}" type="presOf" srcId="{180C009E-C074-43DC-8A27-451FDFFF53E1}" destId="{6CE4A5B7-1A5F-4DDA-8F65-6B5FE743E8EA}" srcOrd="0" destOrd="0" presId="urn:microsoft.com/office/officeart/2005/8/layout/default"/>
    <dgm:cxn modelId="{F9357246-F860-45F2-A408-C95AD7D6183C}" type="presOf" srcId="{2261DF40-32FA-4F56-AEF6-363EF2EBA773}" destId="{A35201FA-C3C7-4BD5-ABD1-C1B1319189F5}" srcOrd="0" destOrd="0" presId="urn:microsoft.com/office/officeart/2005/8/layout/default"/>
    <dgm:cxn modelId="{BFEBABA4-9FD4-4855-95E7-4F562F1C2FA8}" type="presParOf" srcId="{6CE4A5B7-1A5F-4DDA-8F65-6B5FE743E8EA}" destId="{A35201FA-C3C7-4BD5-ABD1-C1B1319189F5}"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1CD5A0-78DF-41B4-ABE7-D9598EAC80EA}"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US"/>
        </a:p>
      </dgm:t>
    </dgm:pt>
    <dgm:pt modelId="{4D7FEC89-3F5E-436D-BA6A-D2FE3FC12B1B}">
      <dgm:prSet phldrT="[Text]"/>
      <dgm:spPr/>
      <dgm:t>
        <a:bodyPr/>
        <a:lstStyle/>
        <a:p>
          <a:r>
            <a:rPr lang="en-IE" dirty="0"/>
            <a:t>Is Domain analysis an Umbrella Activity?</a:t>
          </a:r>
          <a:endParaRPr lang="en-US" dirty="0"/>
        </a:p>
      </dgm:t>
    </dgm:pt>
    <dgm:pt modelId="{4FB3F8CE-7459-4393-925B-22A13F1EBFF6}" type="parTrans" cxnId="{9F62ECE9-8738-458E-AEA6-C62B6B7ACAA2}">
      <dgm:prSet/>
      <dgm:spPr/>
      <dgm:t>
        <a:bodyPr/>
        <a:lstStyle/>
        <a:p>
          <a:endParaRPr lang="en-US"/>
        </a:p>
      </dgm:t>
    </dgm:pt>
    <dgm:pt modelId="{70ACCF12-34F3-427C-AF24-EE8FC4B741CF}" type="sibTrans" cxnId="{9F62ECE9-8738-458E-AEA6-C62B6B7ACAA2}">
      <dgm:prSet/>
      <dgm:spPr/>
      <dgm:t>
        <a:bodyPr/>
        <a:lstStyle/>
        <a:p>
          <a:endParaRPr lang="en-US"/>
        </a:p>
      </dgm:t>
    </dgm:pt>
    <dgm:pt modelId="{51E16E5C-FEA1-4DB0-8C21-8BE4A33B95AB}" type="pres">
      <dgm:prSet presAssocID="{3F1CD5A0-78DF-41B4-ABE7-D9598EAC80EA}" presName="linear" presStyleCnt="0">
        <dgm:presLayoutVars>
          <dgm:animLvl val="lvl"/>
          <dgm:resizeHandles val="exact"/>
        </dgm:presLayoutVars>
      </dgm:prSet>
      <dgm:spPr/>
      <dgm:t>
        <a:bodyPr/>
        <a:lstStyle/>
        <a:p>
          <a:endParaRPr lang="en-US"/>
        </a:p>
      </dgm:t>
    </dgm:pt>
    <dgm:pt modelId="{570CB031-B7D7-4678-B2F7-EF460C9EBEBF}" type="pres">
      <dgm:prSet presAssocID="{4D7FEC89-3F5E-436D-BA6A-D2FE3FC12B1B}" presName="parentText" presStyleLbl="node1" presStyleIdx="0" presStyleCnt="1">
        <dgm:presLayoutVars>
          <dgm:chMax val="0"/>
          <dgm:bulletEnabled val="1"/>
        </dgm:presLayoutVars>
      </dgm:prSet>
      <dgm:spPr/>
      <dgm:t>
        <a:bodyPr/>
        <a:lstStyle/>
        <a:p>
          <a:endParaRPr lang="en-US"/>
        </a:p>
      </dgm:t>
    </dgm:pt>
  </dgm:ptLst>
  <dgm:cxnLst>
    <dgm:cxn modelId="{C0DFC595-1E66-4E07-89BB-7FE85501F3A6}" type="presOf" srcId="{4D7FEC89-3F5E-436D-BA6A-D2FE3FC12B1B}" destId="{570CB031-B7D7-4678-B2F7-EF460C9EBEBF}" srcOrd="0" destOrd="0" presId="urn:microsoft.com/office/officeart/2005/8/layout/vList2"/>
    <dgm:cxn modelId="{2859B417-B622-4FD7-A9B8-4232BDB5F79C}" type="presOf" srcId="{3F1CD5A0-78DF-41B4-ABE7-D9598EAC80EA}" destId="{51E16E5C-FEA1-4DB0-8C21-8BE4A33B95AB}" srcOrd="0" destOrd="0" presId="urn:microsoft.com/office/officeart/2005/8/layout/vList2"/>
    <dgm:cxn modelId="{9F62ECE9-8738-458E-AEA6-C62B6B7ACAA2}" srcId="{3F1CD5A0-78DF-41B4-ABE7-D9598EAC80EA}" destId="{4D7FEC89-3F5E-436D-BA6A-D2FE3FC12B1B}" srcOrd="0" destOrd="0" parTransId="{4FB3F8CE-7459-4393-925B-22A13F1EBFF6}" sibTransId="{70ACCF12-34F3-427C-AF24-EE8FC4B741CF}"/>
    <dgm:cxn modelId="{0FE40142-3968-4AD3-94BB-C23641844324}" type="presParOf" srcId="{51E16E5C-FEA1-4DB0-8C21-8BE4A33B95AB}" destId="{570CB031-B7D7-4678-B2F7-EF460C9EBEB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82F3BD-C0B6-4A90-A46F-9311AE2E81C9}">
      <dsp:nvSpPr>
        <dsp:cNvPr id="0" name=""/>
        <dsp:cNvSpPr/>
      </dsp:nvSpPr>
      <dsp:spPr>
        <a:xfrm>
          <a:off x="0" y="34671"/>
          <a:ext cx="10969625"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Scenario-based models</a:t>
          </a:r>
          <a:endParaRPr lang="en-IE" sz="2100" kern="1200" dirty="0"/>
        </a:p>
      </dsp:txBody>
      <dsp:txXfrm>
        <a:off x="23988" y="58659"/>
        <a:ext cx="10921649" cy="443423"/>
      </dsp:txXfrm>
    </dsp:sp>
    <dsp:sp modelId="{F3D8C509-E91A-459B-B52F-D89A504E4173}">
      <dsp:nvSpPr>
        <dsp:cNvPr id="0" name=""/>
        <dsp:cNvSpPr/>
      </dsp:nvSpPr>
      <dsp:spPr>
        <a:xfrm>
          <a:off x="0" y="526071"/>
          <a:ext cx="109696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of requirements from the point of view of various </a:t>
          </a:r>
          <a:r>
            <a:rPr lang="en-IE" sz="1600" kern="1200" dirty="0"/>
            <a:t>system “actors.”</a:t>
          </a:r>
        </a:p>
      </dsp:txBody>
      <dsp:txXfrm>
        <a:off x="0" y="526071"/>
        <a:ext cx="10969625" cy="347760"/>
      </dsp:txXfrm>
    </dsp:sp>
    <dsp:sp modelId="{D5346671-A889-473E-8790-8C5B7ED95962}">
      <dsp:nvSpPr>
        <dsp:cNvPr id="0" name=""/>
        <dsp:cNvSpPr/>
      </dsp:nvSpPr>
      <dsp:spPr>
        <a:xfrm>
          <a:off x="0" y="873831"/>
          <a:ext cx="10969625"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Class-oriented models</a:t>
          </a:r>
          <a:endParaRPr lang="en-IE" sz="2100" kern="1200" dirty="0"/>
        </a:p>
      </dsp:txBody>
      <dsp:txXfrm>
        <a:off x="23988" y="897819"/>
        <a:ext cx="10921649" cy="443423"/>
      </dsp:txXfrm>
    </dsp:sp>
    <dsp:sp modelId="{A3747F0B-B76D-4CF5-8DAB-A8126F05CA93}">
      <dsp:nvSpPr>
        <dsp:cNvPr id="0" name=""/>
        <dsp:cNvSpPr/>
      </dsp:nvSpPr>
      <dsp:spPr>
        <a:xfrm>
          <a:off x="0" y="1365231"/>
          <a:ext cx="10969625" cy="47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that represent object-oriented classes (attributes and operations) and the manner in which classes collaborate to achieve </a:t>
          </a:r>
          <a:r>
            <a:rPr lang="en-IE" sz="1600" kern="1200" dirty="0"/>
            <a:t>system requirements.</a:t>
          </a:r>
        </a:p>
      </dsp:txBody>
      <dsp:txXfrm>
        <a:off x="0" y="1365231"/>
        <a:ext cx="10969625" cy="478170"/>
      </dsp:txXfrm>
    </dsp:sp>
    <dsp:sp modelId="{53BF7EB0-5BB6-47A0-8C00-63301974A76A}">
      <dsp:nvSpPr>
        <dsp:cNvPr id="0" name=""/>
        <dsp:cNvSpPr/>
      </dsp:nvSpPr>
      <dsp:spPr>
        <a:xfrm>
          <a:off x="0" y="1843401"/>
          <a:ext cx="10969625"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Behavioral and patterns-based models</a:t>
          </a:r>
          <a:endParaRPr lang="en-IE" sz="2100" kern="1200" dirty="0"/>
        </a:p>
      </dsp:txBody>
      <dsp:txXfrm>
        <a:off x="23988" y="1867389"/>
        <a:ext cx="10921649" cy="443423"/>
      </dsp:txXfrm>
    </dsp:sp>
    <dsp:sp modelId="{E0BD7B83-8699-4040-AF15-17D73B44BB72}">
      <dsp:nvSpPr>
        <dsp:cNvPr id="0" name=""/>
        <dsp:cNvSpPr/>
      </dsp:nvSpPr>
      <dsp:spPr>
        <a:xfrm>
          <a:off x="0" y="2334801"/>
          <a:ext cx="109696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that depict how the software behaves as a consequence of external “events.”</a:t>
          </a:r>
          <a:endParaRPr lang="en-IE" sz="1600" kern="1200" dirty="0"/>
        </a:p>
      </dsp:txBody>
      <dsp:txXfrm>
        <a:off x="0" y="2334801"/>
        <a:ext cx="10969625" cy="347760"/>
      </dsp:txXfrm>
    </dsp:sp>
    <dsp:sp modelId="{68047984-DD45-4A47-ADFF-B9453F1027F3}">
      <dsp:nvSpPr>
        <dsp:cNvPr id="0" name=""/>
        <dsp:cNvSpPr/>
      </dsp:nvSpPr>
      <dsp:spPr>
        <a:xfrm>
          <a:off x="0" y="2682561"/>
          <a:ext cx="10969625"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Data models</a:t>
          </a:r>
          <a:endParaRPr lang="en-IE" sz="2100" kern="1200" dirty="0"/>
        </a:p>
      </dsp:txBody>
      <dsp:txXfrm>
        <a:off x="23988" y="2706549"/>
        <a:ext cx="10921649" cy="443423"/>
      </dsp:txXfrm>
    </dsp:sp>
    <dsp:sp modelId="{1CCC36A2-81E8-4320-B8EF-4FA7C9E83F51}">
      <dsp:nvSpPr>
        <dsp:cNvPr id="0" name=""/>
        <dsp:cNvSpPr/>
      </dsp:nvSpPr>
      <dsp:spPr>
        <a:xfrm>
          <a:off x="0" y="3173961"/>
          <a:ext cx="109696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that depict the information domain for the problem.</a:t>
          </a:r>
          <a:endParaRPr lang="en-IE" sz="1600" kern="1200" dirty="0"/>
        </a:p>
      </dsp:txBody>
      <dsp:txXfrm>
        <a:off x="0" y="3173961"/>
        <a:ext cx="10969625" cy="347760"/>
      </dsp:txXfrm>
    </dsp:sp>
    <dsp:sp modelId="{2073597B-5B4A-4417-8C55-5BBCCB4B064A}">
      <dsp:nvSpPr>
        <dsp:cNvPr id="0" name=""/>
        <dsp:cNvSpPr/>
      </dsp:nvSpPr>
      <dsp:spPr>
        <a:xfrm>
          <a:off x="0" y="3521721"/>
          <a:ext cx="10969625" cy="4913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Flow-oriented models</a:t>
          </a:r>
          <a:endParaRPr lang="en-IE" sz="2100" kern="1200" dirty="0"/>
        </a:p>
      </dsp:txBody>
      <dsp:txXfrm>
        <a:off x="23988" y="3545709"/>
        <a:ext cx="10921649" cy="443423"/>
      </dsp:txXfrm>
    </dsp:sp>
    <dsp:sp modelId="{15519DFE-1629-419E-81B2-55642DDAA57B}">
      <dsp:nvSpPr>
        <dsp:cNvPr id="0" name=""/>
        <dsp:cNvSpPr/>
      </dsp:nvSpPr>
      <dsp:spPr>
        <a:xfrm>
          <a:off x="0" y="4013121"/>
          <a:ext cx="10969625" cy="478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286"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that represent the functional elements of the system and how they transform data as they move through the system.</a:t>
          </a:r>
          <a:endParaRPr lang="en-IE" sz="1600" kern="1200" dirty="0"/>
        </a:p>
      </dsp:txBody>
      <dsp:txXfrm>
        <a:off x="0" y="4013121"/>
        <a:ext cx="10969625" cy="478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27DE5-C000-4097-A263-95C9FC84A5D1}">
      <dsp:nvSpPr>
        <dsp:cNvPr id="0" name=""/>
        <dsp:cNvSpPr/>
      </dsp:nvSpPr>
      <dsp:spPr>
        <a:xfrm>
          <a:off x="0" y="117179"/>
          <a:ext cx="10969625"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IE" sz="2400" kern="1200" dirty="0"/>
            <a:t>to describe what the customer requires</a:t>
          </a:r>
        </a:p>
      </dsp:txBody>
      <dsp:txXfrm>
        <a:off x="27415" y="144594"/>
        <a:ext cx="10914795" cy="506769"/>
      </dsp:txXfrm>
    </dsp:sp>
    <dsp:sp modelId="{C6F5CE34-A292-4CD0-9CA5-DEAF43E5BC7C}">
      <dsp:nvSpPr>
        <dsp:cNvPr id="0" name=""/>
        <dsp:cNvSpPr/>
      </dsp:nvSpPr>
      <dsp:spPr>
        <a:xfrm>
          <a:off x="0" y="747899"/>
          <a:ext cx="10969625"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to establish a basis for the creation of a </a:t>
          </a:r>
          <a:r>
            <a:rPr lang="en-IE" sz="2400" kern="1200" dirty="0"/>
            <a:t>software design</a:t>
          </a:r>
        </a:p>
      </dsp:txBody>
      <dsp:txXfrm>
        <a:off x="27415" y="775314"/>
        <a:ext cx="10914795" cy="506769"/>
      </dsp:txXfrm>
    </dsp:sp>
    <dsp:sp modelId="{BB2E8EBE-13CE-4E7D-BEB7-7A2C109B4CCE}">
      <dsp:nvSpPr>
        <dsp:cNvPr id="0" name=""/>
        <dsp:cNvSpPr/>
      </dsp:nvSpPr>
      <dsp:spPr>
        <a:xfrm>
          <a:off x="0" y="1378619"/>
          <a:ext cx="10969625"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t>to define a set of requirements that can be validated once the software is built</a:t>
          </a:r>
          <a:endParaRPr lang="en-IE" sz="2400" kern="1200" dirty="0"/>
        </a:p>
      </dsp:txBody>
      <dsp:txXfrm>
        <a:off x="27415" y="1406034"/>
        <a:ext cx="10914795" cy="5067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5201FA-C3C7-4BD5-ABD1-C1B1319189F5}">
      <dsp:nvSpPr>
        <dsp:cNvPr id="0" name=""/>
        <dsp:cNvSpPr/>
      </dsp:nvSpPr>
      <dsp:spPr>
        <a:xfrm>
          <a:off x="379401" y="496"/>
          <a:ext cx="10210821" cy="45249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a:t>Software domain analysis is the identification, analysis, and specification of common requirements from a specific application domain, typically for reuse on multiple projects within that application domain . . . </a:t>
          </a:r>
        </a:p>
        <a:p>
          <a:pPr lvl="0" algn="ctr" defTabSz="1333500">
            <a:lnSpc>
              <a:spcPct val="90000"/>
            </a:lnSpc>
            <a:spcBef>
              <a:spcPct val="0"/>
            </a:spcBef>
            <a:spcAft>
              <a:spcPct val="35000"/>
            </a:spcAft>
          </a:pPr>
          <a:endParaRPr lang="en-US" sz="3000" kern="1200" dirty="0"/>
        </a:p>
        <a:p>
          <a:pPr lvl="0" algn="ctr" defTabSz="1333500">
            <a:lnSpc>
              <a:spcPct val="90000"/>
            </a:lnSpc>
            <a:spcBef>
              <a:spcPct val="0"/>
            </a:spcBef>
            <a:spcAft>
              <a:spcPct val="35000"/>
            </a:spcAft>
          </a:pPr>
          <a:r>
            <a:rPr lang="en-US" sz="3000" kern="1200" dirty="0"/>
            <a:t>[Object-oriented domain analysis is] the identification, analysis, and specification of common, reusable capabilities within a specific application domain, in terms of common objects, classes, subassemblies, and </a:t>
          </a:r>
          <a:r>
            <a:rPr lang="en-IE" sz="3000" kern="1200" dirty="0"/>
            <a:t>frameworks</a:t>
          </a:r>
        </a:p>
      </dsp:txBody>
      <dsp:txXfrm>
        <a:off x="379401" y="496"/>
        <a:ext cx="10210821" cy="45249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CB031-B7D7-4678-B2F7-EF460C9EBEBF}">
      <dsp:nvSpPr>
        <dsp:cNvPr id="0" name=""/>
        <dsp:cNvSpPr/>
      </dsp:nvSpPr>
      <dsp:spPr>
        <a:xfrm>
          <a:off x="0" y="311699"/>
          <a:ext cx="10969625" cy="10530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l" defTabSz="2000250">
            <a:lnSpc>
              <a:spcPct val="90000"/>
            </a:lnSpc>
            <a:spcBef>
              <a:spcPct val="0"/>
            </a:spcBef>
            <a:spcAft>
              <a:spcPct val="35000"/>
            </a:spcAft>
          </a:pPr>
          <a:r>
            <a:rPr lang="en-IE" sz="4500" kern="1200" dirty="0"/>
            <a:t>Is Domain analysis an Umbrella Activity?</a:t>
          </a:r>
          <a:endParaRPr lang="en-US" sz="4500" kern="1200" dirty="0"/>
        </a:p>
      </dsp:txBody>
      <dsp:txXfrm>
        <a:off x="51403" y="363102"/>
        <a:ext cx="10866819" cy="9501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2/5/2021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2/5/2021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7DB796-275C-4F7F-B285-1DB096A83F6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451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pPr/>
              <a:t>2/5/2021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pPr/>
              <a:t>2/5/2021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pPr/>
              <a:t>2/5/2021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pPr/>
              <a:t>2/5/2021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914162" y="2393950"/>
            <a:ext cx="10360501"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eaLnBrk="1" hangingPunct="1">
              <a:defRPr/>
            </a:pPr>
            <a:endParaRPr lang="en-US" sz="2400">
              <a:latin typeface="Times New Roman" pitchFamily="18" charset="0"/>
            </a:endParaRPr>
          </a:p>
        </p:txBody>
      </p:sp>
      <p:sp>
        <p:nvSpPr>
          <p:cNvPr id="5122" name="Rectangle 2"/>
          <p:cNvSpPr>
            <a:spLocks noGrp="1" noChangeArrowheads="1"/>
          </p:cNvSpPr>
          <p:nvPr>
            <p:ph type="ctrTitle"/>
          </p:nvPr>
        </p:nvSpPr>
        <p:spPr>
          <a:xfrm>
            <a:off x="914162" y="990600"/>
            <a:ext cx="10360501"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29897" y="3429000"/>
            <a:ext cx="9344766" cy="1600200"/>
          </a:xfrm>
        </p:spPr>
        <p:txBody>
          <a:bodyPr/>
          <a:lstStyle>
            <a:lvl1pPr marL="0" indent="0">
              <a:buFont typeface="Wingdings" pitchFamily="2" charset="2"/>
              <a:buNone/>
              <a:defRPr sz="2800"/>
            </a:lvl1pPr>
          </a:lstStyle>
          <a:p>
            <a:r>
              <a:rPr lang="en-US"/>
              <a:t>Click to edit Master subtitle style</a:t>
            </a:r>
          </a:p>
        </p:txBody>
      </p:sp>
      <p:sp>
        <p:nvSpPr>
          <p:cNvPr id="5" name="Rectangle 4"/>
          <p:cNvSpPr>
            <a:spLocks noGrp="1" noChangeArrowheads="1"/>
          </p:cNvSpPr>
          <p:nvPr>
            <p:ph type="dt" sz="half" idx="10"/>
          </p:nvPr>
        </p:nvSpPr>
        <p:spPr>
          <a:xfrm>
            <a:off x="914162" y="6248400"/>
            <a:ext cx="2539339" cy="457200"/>
          </a:xfrm>
        </p:spPr>
        <p:txBody>
          <a:bodyPr/>
          <a:lstStyle>
            <a:lvl1pPr>
              <a:defRPr/>
            </a:lvl1pPr>
          </a:lstStyle>
          <a:p>
            <a:pPr>
              <a:defRPr/>
            </a:pPr>
            <a:endParaRPr lang="en-US"/>
          </a:p>
        </p:txBody>
      </p:sp>
      <p:sp>
        <p:nvSpPr>
          <p:cNvPr id="6" name="Rectangle 5"/>
          <p:cNvSpPr>
            <a:spLocks noGrp="1" noChangeArrowheads="1"/>
          </p:cNvSpPr>
          <p:nvPr>
            <p:ph type="ftr" sz="quarter" idx="11"/>
          </p:nvPr>
        </p:nvSpPr>
        <p:spPr>
          <a:xfrm>
            <a:off x="4164515" y="6248400"/>
            <a:ext cx="3859795"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8735324" y="6248400"/>
            <a:ext cx="2539339" cy="457200"/>
          </a:xfrm>
        </p:spPr>
        <p:txBody>
          <a:bodyPr/>
          <a:lstStyle>
            <a:lvl1pPr>
              <a:defRPr/>
            </a:lvl1pPr>
          </a:lstStyle>
          <a:p>
            <a:pPr>
              <a:defRPr/>
            </a:pPr>
            <a:fld id="{0305480B-CF44-43E0-BA3C-9111DD65D2C5}" type="slidenum">
              <a:rPr lang="en-US"/>
              <a:pPr>
                <a:defRPr/>
              </a:pPr>
              <a:t>‹#›</a:t>
            </a:fld>
            <a:endParaRPr lang="en-US"/>
          </a:p>
        </p:txBody>
      </p:sp>
    </p:spTree>
    <p:extLst>
      <p:ext uri="{BB962C8B-B14F-4D97-AF65-F5344CB8AC3E}">
        <p14:creationId xmlns:p14="http://schemas.microsoft.com/office/powerpoint/2010/main" val="4063132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pic>
        <p:nvPicPr>
          <p:cNvPr id="2" name="Picture 2" descr="C:\Users\ni_ganesh\Pictures\152810210538383279.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732212" y="-228600"/>
            <a:ext cx="3749142" cy="187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723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pPr/>
              <a:t>2/5/2021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solidFill>
                  <a:prstClr val="black">
                    <a:tint val="75000"/>
                  </a:prstClr>
                </a:solidFill>
              </a:rPr>
              <a:pPr/>
              <a:t>2/5/2021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803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solidFill>
                  <a:prstClr val="black">
                    <a:tint val="75000"/>
                  </a:prstClr>
                </a:solidFill>
              </a:rPr>
              <a:pPr/>
              <a:t>2/5/2021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303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solidFill>
                  <a:prstClr val="black">
                    <a:tint val="75000"/>
                  </a:prstClr>
                </a:solidFill>
              </a:rPr>
              <a:pPr/>
              <a:t>2/5/2021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579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solidFill>
                  <a:prstClr val="black">
                    <a:tint val="75000"/>
                  </a:prstClr>
                </a:solidFill>
              </a:rPr>
              <a:pPr/>
              <a:t>2/5/2021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4903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solidFill>
                  <a:prstClr val="black">
                    <a:tint val="75000"/>
                  </a:prstClr>
                </a:solidFill>
              </a:rPr>
              <a:pPr/>
              <a:t>2/5/2021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872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814384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3014691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5715377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801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solidFill>
                  <a:prstClr val="black">
                    <a:tint val="75000"/>
                  </a:prstClr>
                </a:solidFill>
              </a:rPr>
              <a:pPr/>
              <a:t>2/5/2021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6272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pPr/>
              <a:t>2/5/2021</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solidFill>
                  <a:prstClr val="black">
                    <a:tint val="75000"/>
                  </a:prstClr>
                </a:solidFill>
              </a:rPr>
              <a:pPr/>
              <a:t>2/5/2021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1566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solidFill>
                  <a:prstClr val="black">
                    <a:tint val="75000"/>
                  </a:prstClr>
                </a:solidFill>
              </a:rPr>
              <a:pPr/>
              <a:t>2/5/2021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47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solidFill>
                  <a:prstClr val="black">
                    <a:tint val="75000"/>
                  </a:prstClr>
                </a:solidFill>
              </a:rPr>
              <a:pPr/>
              <a:t>2/5/2021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solidFill>
                  <a:prstClr val="black">
                    <a:tint val="75000"/>
                  </a:prstClr>
                </a:solidFill>
              </a:rPr>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solidFill>
                  <a:prstClr val="black">
                    <a:tint val="75000"/>
                  </a:prstClr>
                </a:solidFill>
              </a:rPr>
              <a:pPr/>
              <a:t>‹#›</a:t>
            </a:fld>
            <a:endParaRPr lang="en-US">
              <a:solidFill>
                <a:prstClr val="black">
                  <a:tint val="75000"/>
                </a:prstClr>
              </a:solidFill>
            </a:endParaRPr>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0464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24577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276541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r>
              <a:rPr lang="en-US" sz="2800" dirty="0">
                <a:solidFill>
                  <a:prstClr val="black"/>
                </a:solidFill>
                <a:cs typeface="Arial" pitchFamily="34" charset="0"/>
              </a:rPr>
              <a:t>Dr Ganesh </a:t>
            </a:r>
            <a:r>
              <a:rPr lang="en-US" sz="2800" dirty="0" err="1">
                <a:solidFill>
                  <a:prstClr val="black"/>
                </a:solidFill>
                <a:cs typeface="Arial" pitchFamily="34" charset="0"/>
              </a:rPr>
              <a:t>Neelakanta</a:t>
            </a:r>
            <a:r>
              <a:rPr lang="en-US" sz="2800" dirty="0">
                <a:solidFill>
                  <a:prstClr val="black"/>
                </a:solidFill>
                <a:cs typeface="Arial" pitchFamily="34" charset="0"/>
              </a:rPr>
              <a:t> </a:t>
            </a:r>
            <a:r>
              <a:rPr lang="en-US" sz="2800" dirty="0" err="1">
                <a:solidFill>
                  <a:prstClr val="black"/>
                </a:solidFill>
                <a:cs typeface="Arial" pitchFamily="34" charset="0"/>
              </a:rPr>
              <a:t>Iyer</a:t>
            </a:r>
            <a:endParaRPr lang="en-US" sz="2800" dirty="0">
              <a:solidFill>
                <a:prstClr val="black"/>
              </a:solidFill>
              <a:cs typeface="Arial" pitchFamily="34" charset="0"/>
            </a:endParaRPr>
          </a:p>
          <a:p>
            <a:pPr algn="r"/>
            <a:endParaRPr lang="en-US" sz="2800" dirty="0">
              <a:solidFill>
                <a:prstClr val="black"/>
              </a:solidFill>
              <a:cs typeface="Arial" pitchFamily="34" charset="0"/>
            </a:endParaRPr>
          </a:p>
          <a:p>
            <a:pPr algn="r"/>
            <a:r>
              <a:rPr lang="en-US" sz="2800" dirty="0">
                <a:solidFill>
                  <a:prstClr val="black"/>
                </a:solidFill>
                <a:cs typeface="Arial" pitchFamily="34" charset="0"/>
              </a:rPr>
              <a:t>ni_amrita@cb.amrita.edu</a:t>
            </a:r>
          </a:p>
          <a:p>
            <a:pPr algn="r"/>
            <a:r>
              <a:rPr lang="en-US" sz="2800" dirty="0">
                <a:solidFill>
                  <a:prstClr val="black"/>
                </a:solidFill>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680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1">
    <p:spTree>
      <p:nvGrpSpPr>
        <p:cNvPr id="1" name=""/>
        <p:cNvGrpSpPr/>
        <p:nvPr/>
      </p:nvGrpSpPr>
      <p:grpSpPr>
        <a:xfrm>
          <a:off x="0" y="0"/>
          <a:ext cx="0" cy="0"/>
          <a:chOff x="0" y="0"/>
          <a:chExt cx="0" cy="0"/>
        </a:xfrm>
      </p:grpSpPr>
      <p:sp>
        <p:nvSpPr>
          <p:cNvPr id="4" name="Rectangle 3"/>
          <p:cNvSpPr/>
          <p:nvPr userDrawn="1"/>
        </p:nvSpPr>
        <p:spPr bwMode="auto">
          <a:xfrm>
            <a:off x="-29142" y="-109291"/>
            <a:ext cx="12188825" cy="6858000"/>
          </a:xfrm>
          <a:prstGeom prst="rect">
            <a:avLst/>
          </a:prstGeom>
          <a:solidFill>
            <a:schemeClr val="bg1"/>
          </a:solidFill>
          <a:ln w="12700" cap="flat" cmpd="sng" algn="ctr">
            <a:noFill/>
            <a:prstDash val="solid"/>
            <a:round/>
            <a:headEnd type="none" w="med" len="med"/>
            <a:tailEnd type="none" w="med" len="med"/>
          </a:ln>
          <a:effectLst/>
        </p:spPr>
        <p:txBody>
          <a:bodyPr vert="horz" wrap="none" lIns="91392" tIns="45696" rIns="91392" bIns="45696" numCol="1" rtlCol="0" anchor="ctr" anchorCtr="0" compatLnSpc="1">
            <a:prstTxWarp prst="textNoShape">
              <a:avLst/>
            </a:prstTxWarp>
            <a:noAutofit/>
          </a:bodyPr>
          <a:lstStyle/>
          <a:p>
            <a:pPr marL="0" marR="0" indent="0" algn="ctr" defTabSz="913852" rtl="0" eaLnBrk="1" fontAlgn="base" latinLnBrk="0" hangingPunct="1">
              <a:lnSpc>
                <a:spcPct val="100000"/>
              </a:lnSpc>
              <a:spcBef>
                <a:spcPct val="50000"/>
              </a:spcBef>
              <a:spcAft>
                <a:spcPct val="0"/>
              </a:spcAft>
              <a:buClrTx/>
              <a:buSzPct val="130000"/>
              <a:buFontTx/>
              <a:buNone/>
              <a:tabLst/>
            </a:pPr>
            <a:endParaRPr kumimoji="0" lang="en-US" sz="2398" b="0" i="1" u="none" strike="noStrike" cap="none" normalizeH="0" baseline="0">
              <a:ln>
                <a:noFill/>
              </a:ln>
              <a:solidFill>
                <a:schemeClr val="tx1"/>
              </a:solidFill>
              <a:effectLst/>
              <a:latin typeface="Arial" charset="0"/>
            </a:endParaRPr>
          </a:p>
        </p:txBody>
      </p:sp>
      <p:sp>
        <p:nvSpPr>
          <p:cNvPr id="2" name="Title 1"/>
          <p:cNvSpPr>
            <a:spLocks noGrp="1"/>
          </p:cNvSpPr>
          <p:nvPr>
            <p:ph type="title" hasCustomPrompt="1"/>
          </p:nvPr>
        </p:nvSpPr>
        <p:spPr>
          <a:xfrm>
            <a:off x="824216" y="1872352"/>
            <a:ext cx="6555592" cy="1200329"/>
          </a:xfrm>
          <a:prstGeom prst="rect">
            <a:avLst/>
          </a:prstGeom>
        </p:spPr>
        <p:txBody>
          <a:bodyPr anchor="t"/>
          <a:lstStyle>
            <a:lvl1pPr>
              <a:defRPr sz="3998"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a:stretch>
            <a:fillRect/>
          </a:stretch>
        </p:blipFill>
        <p:spPr>
          <a:xfrm>
            <a:off x="239711" y="255589"/>
            <a:ext cx="2500315" cy="83343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00551" y="3870649"/>
            <a:ext cx="7788275" cy="3003550"/>
          </a:xfrm>
          <a:prstGeom prst="rect">
            <a:avLst/>
          </a:prstGeom>
        </p:spPr>
      </p:pic>
    </p:spTree>
    <p:extLst>
      <p:ext uri="{BB962C8B-B14F-4D97-AF65-F5344CB8AC3E}">
        <p14:creationId xmlns:p14="http://schemas.microsoft.com/office/powerpoint/2010/main" val="1154855726"/>
      </p:ext>
    </p:extLst>
  </p:cSld>
  <p:clrMapOvr>
    <a:masterClrMapping/>
  </p:clrMapOvr>
  <p:extLst mod="1">
    <p:ext uri="{DCECCB84-F9BA-43D5-87BE-67443E8EF086}">
      <p15:sldGuideLst xmlns:p15="http://schemas.microsoft.com/office/powerpoint/2012/main">
        <p15:guide id="2" pos="573">
          <p15:clr>
            <a:srgbClr val="FBAE40"/>
          </p15:clr>
        </p15:guide>
        <p15:guide id="3" orient="horz" pos="11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pPr/>
              <a:t>2/5/2021</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pPr/>
              <a:t>2/5/2021</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pPr/>
              <a:t>2/5/2021</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t>2/5/2021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solidFill>
                  <a:prstClr val="black">
                    <a:tint val="75000"/>
                  </a:prstClr>
                </a:solidFill>
              </a:rPr>
              <a:pPr/>
              <a:t>2/5/2021</a:t>
            </a:fld>
            <a:endParaRPr lang="en-US">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solidFill>
                  <a:prstClr val="black">
                    <a:tint val="75000"/>
                  </a:prstClr>
                </a:solidFill>
              </a:rPr>
              <a:t>Dr</a:t>
            </a:r>
            <a:r>
              <a:rPr lang="en-US" dirty="0">
                <a:solidFill>
                  <a:prstClr val="black">
                    <a:tint val="75000"/>
                  </a:prstClr>
                </a:solidFill>
              </a:rPr>
              <a:t> Ganesh </a:t>
            </a:r>
            <a:r>
              <a:rPr lang="en-US" dirty="0" err="1">
                <a:solidFill>
                  <a:prstClr val="black">
                    <a:tint val="75000"/>
                  </a:prstClr>
                </a:solidFill>
              </a:rPr>
              <a:t>Neelakanta</a:t>
            </a:r>
            <a:r>
              <a:rPr lang="en-US" dirty="0">
                <a:solidFill>
                  <a:prstClr val="black">
                    <a:tint val="75000"/>
                  </a:prstClr>
                </a:solidFill>
              </a:rPr>
              <a:t> </a:t>
            </a:r>
            <a:r>
              <a:rPr lang="en-US" dirty="0" err="1">
                <a:solidFill>
                  <a:prstClr val="black">
                    <a:tint val="75000"/>
                  </a:prstClr>
                </a:solidFill>
              </a:rPr>
              <a:t>Iyer</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5898037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7"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png"/><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Requirements Modeling </a:t>
            </a:r>
          </a:p>
        </p:txBody>
      </p:sp>
      <p:sp>
        <p:nvSpPr>
          <p:cNvPr id="8" name="Text Placeholder 7"/>
          <p:cNvSpPr>
            <a:spLocks noGrp="1"/>
          </p:cNvSpPr>
          <p:nvPr>
            <p:ph type="body" sz="quarter" idx="10"/>
          </p:nvPr>
        </p:nvSpPr>
        <p:spPr/>
        <p:txBody>
          <a:bodyPr>
            <a:normAutofit fontScale="92500" lnSpcReduction="10000"/>
          </a:bodyPr>
          <a:lstStyle/>
          <a:p>
            <a:r>
              <a:rPr lang="en-US" dirty="0" err="1"/>
              <a:t>Dr</a:t>
            </a:r>
            <a:r>
              <a:rPr lang="en-US" dirty="0"/>
              <a:t> </a:t>
            </a:r>
            <a:r>
              <a:rPr lang="en-US" dirty="0" err="1"/>
              <a:t>C.Arunkumar</a:t>
            </a:r>
            <a:r>
              <a:rPr lang="en-US" dirty="0"/>
              <a:t>		</a:t>
            </a:r>
          </a:p>
        </p:txBody>
      </p:sp>
      <p:sp>
        <p:nvSpPr>
          <p:cNvPr id="10" name="Text Placeholder 9"/>
          <p:cNvSpPr>
            <a:spLocks noGrp="1"/>
          </p:cNvSpPr>
          <p:nvPr>
            <p:ph type="body" sz="quarter" idx="12"/>
          </p:nvPr>
        </p:nvSpPr>
        <p:spPr/>
        <p:txBody>
          <a:bodyPr/>
          <a:lstStyle/>
          <a:p>
            <a:r>
              <a:rPr lang="en-US" dirty="0"/>
              <a:t>Amrita </a:t>
            </a:r>
            <a:r>
              <a:rPr lang="en-US" dirty="0" err="1"/>
              <a:t>Vishwa</a:t>
            </a:r>
            <a:r>
              <a:rPr lang="en-US" dirty="0"/>
              <a:t> </a:t>
            </a:r>
            <a:r>
              <a:rPr lang="en-US" dirty="0" err="1"/>
              <a:t>Vidyapeetham</a:t>
            </a:r>
            <a:r>
              <a:rPr lang="en-US" dirty="0"/>
              <a:t>, Coimbatore</a:t>
            </a:r>
          </a:p>
        </p:txBody>
      </p:sp>
      <p:sp>
        <p:nvSpPr>
          <p:cNvPr id="9" name="Text Placeholder 8"/>
          <p:cNvSpPr>
            <a:spLocks noGrp="1"/>
          </p:cNvSpPr>
          <p:nvPr>
            <p:ph type="body" sz="quarter" idx="11"/>
          </p:nvPr>
        </p:nvSpPr>
        <p:spPr/>
        <p:txBody>
          <a:bodyPr>
            <a:normAutofit fontScale="77500" lnSpcReduction="20000"/>
          </a:bodyPr>
          <a:lstStyle/>
          <a:p>
            <a:r>
              <a:rPr lang="en-US" dirty="0"/>
              <a:t>Assistant Professor(</a:t>
            </a:r>
            <a:r>
              <a:rPr lang="en-US" dirty="0" err="1"/>
              <a:t>Sr.Gr</a:t>
            </a:r>
            <a:r>
              <a:rPr lang="en-US" dirty="0"/>
              <a:t>), Dept of Computer Science and </a:t>
            </a:r>
            <a:r>
              <a:rPr lang="en-US" dirty="0" err="1"/>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C3639-B2E1-44B3-B2DB-D5C6F5CC3D30}"/>
              </a:ext>
            </a:extLst>
          </p:cNvPr>
          <p:cNvSpPr>
            <a:spLocks noGrp="1"/>
          </p:cNvSpPr>
          <p:nvPr>
            <p:ph type="title"/>
          </p:nvPr>
        </p:nvSpPr>
        <p:spPr/>
        <p:txBody>
          <a:bodyPr/>
          <a:lstStyle/>
          <a:p>
            <a:r>
              <a:rPr lang="en-IE" dirty="0"/>
              <a:t>Domain Analysis</a:t>
            </a:r>
          </a:p>
        </p:txBody>
      </p:sp>
      <p:sp>
        <p:nvSpPr>
          <p:cNvPr id="3" name="Content Placeholder 2">
            <a:extLst>
              <a:ext uri="{FF2B5EF4-FFF2-40B4-BE49-F238E27FC236}">
                <a16:creationId xmlns:a16="http://schemas.microsoft.com/office/drawing/2014/main" id="{7D1631C9-F6D1-4DDE-A528-956E654A06D7}"/>
              </a:ext>
            </a:extLst>
          </p:cNvPr>
          <p:cNvSpPr>
            <a:spLocks noGrp="1"/>
          </p:cNvSpPr>
          <p:nvPr>
            <p:ph idx="1"/>
          </p:nvPr>
        </p:nvSpPr>
        <p:spPr/>
        <p:txBody>
          <a:bodyPr/>
          <a:lstStyle/>
          <a:p>
            <a:r>
              <a:rPr lang="en-US" dirty="0"/>
              <a:t>The “specific application domain” can range from avionics to banking, from multimedia video games to software embedded within medical devices</a:t>
            </a:r>
          </a:p>
          <a:p>
            <a:r>
              <a:rPr lang="en-US" dirty="0"/>
              <a:t>The goal of domain analysis is straightforward: to find or create those analysis classes and/or analysis patterns that are broadly applicable so that they may be reused</a:t>
            </a:r>
            <a:endParaRPr lang="en-IE" dirty="0"/>
          </a:p>
        </p:txBody>
      </p:sp>
      <p:sp>
        <p:nvSpPr>
          <p:cNvPr id="4" name="Footer Placeholder 3">
            <a:extLst>
              <a:ext uri="{FF2B5EF4-FFF2-40B4-BE49-F238E27FC236}">
                <a16:creationId xmlns:a16="http://schemas.microsoft.com/office/drawing/2014/main" id="{D459386E-CE71-4E39-A257-1D2DB65FA533}"/>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CCD63CB5-3D78-4B63-A052-F4CAAB5F5A54}"/>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020526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338179"/>
              </p:ext>
            </p:extLst>
          </p:nvPr>
        </p:nvGraphicFramePr>
        <p:xfrm>
          <a:off x="608012" y="2362200"/>
          <a:ext cx="10969625" cy="167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rPr>
              <a:t>Dr Ganesh Neelakanta Iyer</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DB6DB-7499-4228-9BC0-66809057D228}" type="slidenum">
              <a:rPr kumimoji="0" lang="en-US" sz="1200" b="0" i="0" u="none" strike="noStrike" kern="1200" cap="none" spc="0" normalizeH="0" baseline="0" noProof="0" smtClean="0">
                <a:ln>
                  <a:noFill/>
                </a:ln>
                <a:solidFill>
                  <a:prstClr val="black">
                    <a:tint val="75000"/>
                  </a:prstClr>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166837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0215-BBCB-4023-A1BF-A18F5AE36A27}"/>
              </a:ext>
            </a:extLst>
          </p:cNvPr>
          <p:cNvSpPr>
            <a:spLocks noGrp="1"/>
          </p:cNvSpPr>
          <p:nvPr>
            <p:ph type="title"/>
          </p:nvPr>
        </p:nvSpPr>
        <p:spPr/>
        <p:txBody>
          <a:bodyPr/>
          <a:lstStyle/>
          <a:p>
            <a:r>
              <a:rPr lang="en-IE" dirty="0"/>
              <a:t>Domain Analysis == Umbrella Activity</a:t>
            </a:r>
          </a:p>
        </p:txBody>
      </p:sp>
      <p:sp>
        <p:nvSpPr>
          <p:cNvPr id="3" name="Content Placeholder 2">
            <a:extLst>
              <a:ext uri="{FF2B5EF4-FFF2-40B4-BE49-F238E27FC236}">
                <a16:creationId xmlns:a16="http://schemas.microsoft.com/office/drawing/2014/main" id="{D3E31504-1DA5-45F7-87FC-F197E2912998}"/>
              </a:ext>
            </a:extLst>
          </p:cNvPr>
          <p:cNvSpPr>
            <a:spLocks noGrp="1"/>
          </p:cNvSpPr>
          <p:nvPr>
            <p:ph idx="1"/>
          </p:nvPr>
        </p:nvSpPr>
        <p:spPr/>
        <p:txBody>
          <a:bodyPr>
            <a:normAutofit fontScale="85000" lnSpcReduction="20000"/>
          </a:bodyPr>
          <a:lstStyle/>
          <a:p>
            <a:r>
              <a:rPr lang="en-IE" dirty="0"/>
              <a:t>Domain analysis </a:t>
            </a:r>
            <a:r>
              <a:rPr lang="en-US" dirty="0"/>
              <a:t>may be viewed as an umbrella activity for the software process</a:t>
            </a:r>
          </a:p>
          <a:p>
            <a:r>
              <a:rPr lang="en-US" dirty="0"/>
              <a:t>By this we mean that domain analysis is an ongoing software engineering activity that is not connected to any one software project</a:t>
            </a:r>
          </a:p>
          <a:p>
            <a:r>
              <a:rPr lang="en-US" dirty="0"/>
              <a:t>In a way, the role of a domain analyst is similar to the role of a master </a:t>
            </a:r>
            <a:r>
              <a:rPr lang="en-US" dirty="0" err="1"/>
              <a:t>toolsmith</a:t>
            </a:r>
            <a:r>
              <a:rPr lang="en-US" dirty="0"/>
              <a:t> in a heavy manufacturing environment</a:t>
            </a:r>
          </a:p>
          <a:p>
            <a:r>
              <a:rPr lang="en-US" dirty="0"/>
              <a:t>The job of the </a:t>
            </a:r>
            <a:r>
              <a:rPr lang="en-US" dirty="0" err="1"/>
              <a:t>toolsmith</a:t>
            </a:r>
            <a:r>
              <a:rPr lang="en-US" dirty="0"/>
              <a:t> is to design and build tools that may be used by many people doing similar but not necessarily the same jobs</a:t>
            </a:r>
          </a:p>
          <a:p>
            <a:r>
              <a:rPr lang="en-US" dirty="0"/>
              <a:t>The role of the domain analyst is to discover and define analysis patterns, analysis classes, and related information that may be used by many people working on similar but not necessarily </a:t>
            </a:r>
            <a:r>
              <a:rPr lang="en-IE" dirty="0"/>
              <a:t>the same applications</a:t>
            </a:r>
          </a:p>
        </p:txBody>
      </p:sp>
      <p:sp>
        <p:nvSpPr>
          <p:cNvPr id="4" name="Footer Placeholder 3">
            <a:extLst>
              <a:ext uri="{FF2B5EF4-FFF2-40B4-BE49-F238E27FC236}">
                <a16:creationId xmlns:a16="http://schemas.microsoft.com/office/drawing/2014/main" id="{86ADC96B-714E-4E58-B914-B13647FBC910}"/>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92CDBAF9-5CA0-4549-AC1A-EC7D2C4D126B}"/>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770776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0BBA1-6915-420E-9E26-890706C51367}"/>
              </a:ext>
            </a:extLst>
          </p:cNvPr>
          <p:cNvSpPr>
            <a:spLocks noGrp="1"/>
          </p:cNvSpPr>
          <p:nvPr>
            <p:ph type="title"/>
          </p:nvPr>
        </p:nvSpPr>
        <p:spPr/>
        <p:txBody>
          <a:bodyPr>
            <a:normAutofit fontScale="90000"/>
          </a:bodyPr>
          <a:lstStyle/>
          <a:p>
            <a:r>
              <a:rPr lang="en-US" dirty="0"/>
              <a:t>Key inputs and outputs for the domain analysis </a:t>
            </a:r>
            <a:r>
              <a:rPr lang="en-IE" dirty="0"/>
              <a:t>process</a:t>
            </a:r>
          </a:p>
        </p:txBody>
      </p:sp>
      <p:pic>
        <p:nvPicPr>
          <p:cNvPr id="6" name="Content Placeholder 5">
            <a:extLst>
              <a:ext uri="{FF2B5EF4-FFF2-40B4-BE49-F238E27FC236}">
                <a16:creationId xmlns:a16="http://schemas.microsoft.com/office/drawing/2014/main" id="{04106A12-EB0E-47D0-B997-AFBEA581BB7F}"/>
              </a:ext>
            </a:extLst>
          </p:cNvPr>
          <p:cNvPicPr>
            <a:picLocks noGrp="1" noChangeAspect="1"/>
          </p:cNvPicPr>
          <p:nvPr>
            <p:ph idx="1"/>
          </p:nvPr>
        </p:nvPicPr>
        <p:blipFill>
          <a:blip r:embed="rId2"/>
          <a:stretch>
            <a:fillRect/>
          </a:stretch>
        </p:blipFill>
        <p:spPr>
          <a:xfrm>
            <a:off x="609600" y="2700868"/>
            <a:ext cx="10969625" cy="2324626"/>
          </a:xfrm>
          <a:prstGeom prst="rect">
            <a:avLst/>
          </a:prstGeom>
        </p:spPr>
      </p:pic>
      <p:sp>
        <p:nvSpPr>
          <p:cNvPr id="4" name="Footer Placeholder 3">
            <a:extLst>
              <a:ext uri="{FF2B5EF4-FFF2-40B4-BE49-F238E27FC236}">
                <a16:creationId xmlns:a16="http://schemas.microsoft.com/office/drawing/2014/main" id="{22180DFF-AAB8-4107-AB99-CDA9EF615DB3}"/>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10DCEAAC-3406-463A-8296-5D50787BEF2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3246242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91741-9973-4730-A894-0A95B2C7A577}"/>
              </a:ext>
            </a:extLst>
          </p:cNvPr>
          <p:cNvSpPr>
            <a:spLocks noGrp="1"/>
          </p:cNvSpPr>
          <p:nvPr>
            <p:ph type="title"/>
          </p:nvPr>
        </p:nvSpPr>
        <p:spPr/>
        <p:txBody>
          <a:bodyPr/>
          <a:lstStyle/>
          <a:p>
            <a:r>
              <a:rPr lang="en-IE" dirty="0"/>
              <a:t>Elements of the Analysis Model</a:t>
            </a:r>
          </a:p>
        </p:txBody>
      </p:sp>
      <p:pic>
        <p:nvPicPr>
          <p:cNvPr id="6" name="Content Placeholder 5">
            <a:extLst>
              <a:ext uri="{FF2B5EF4-FFF2-40B4-BE49-F238E27FC236}">
                <a16:creationId xmlns:a16="http://schemas.microsoft.com/office/drawing/2014/main" id="{E304CBF4-9A8A-43C0-B8B0-255C546C260E}"/>
              </a:ext>
            </a:extLst>
          </p:cNvPr>
          <p:cNvPicPr>
            <a:picLocks noGrp="1" noChangeAspect="1"/>
          </p:cNvPicPr>
          <p:nvPr>
            <p:ph idx="1"/>
          </p:nvPr>
        </p:nvPicPr>
        <p:blipFill>
          <a:blip r:embed="rId2"/>
          <a:stretch>
            <a:fillRect/>
          </a:stretch>
        </p:blipFill>
        <p:spPr>
          <a:xfrm>
            <a:off x="2946296" y="1600200"/>
            <a:ext cx="6296233" cy="4525963"/>
          </a:xfrm>
          <a:prstGeom prst="rect">
            <a:avLst/>
          </a:prstGeom>
        </p:spPr>
      </p:pic>
      <p:sp>
        <p:nvSpPr>
          <p:cNvPr id="4" name="Footer Placeholder 3">
            <a:extLst>
              <a:ext uri="{FF2B5EF4-FFF2-40B4-BE49-F238E27FC236}">
                <a16:creationId xmlns:a16="http://schemas.microsoft.com/office/drawing/2014/main" id="{9FEA8AD5-4244-48C9-96A8-3D4EAA0E2A06}"/>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72BB0116-17C0-4BDC-B058-48162D092A4E}"/>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3440477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6A5B-9729-453A-99B8-85B707AE1F8A}"/>
              </a:ext>
            </a:extLst>
          </p:cNvPr>
          <p:cNvSpPr>
            <a:spLocks noGrp="1"/>
          </p:cNvSpPr>
          <p:nvPr>
            <p:ph type="title"/>
          </p:nvPr>
        </p:nvSpPr>
        <p:spPr/>
        <p:txBody>
          <a:bodyPr/>
          <a:lstStyle/>
          <a:p>
            <a:r>
              <a:rPr lang="en-IE" dirty="0"/>
              <a:t>Scenario based Modelling</a:t>
            </a:r>
          </a:p>
        </p:txBody>
      </p:sp>
      <p:sp>
        <p:nvSpPr>
          <p:cNvPr id="3" name="Content Placeholder 2">
            <a:extLst>
              <a:ext uri="{FF2B5EF4-FFF2-40B4-BE49-F238E27FC236}">
                <a16:creationId xmlns:a16="http://schemas.microsoft.com/office/drawing/2014/main" id="{77DE828C-5FB7-4EF9-8F04-8845F1C312B0}"/>
              </a:ext>
            </a:extLst>
          </p:cNvPr>
          <p:cNvSpPr>
            <a:spLocks noGrp="1"/>
          </p:cNvSpPr>
          <p:nvPr>
            <p:ph idx="1"/>
          </p:nvPr>
        </p:nvSpPr>
        <p:spPr/>
        <p:txBody>
          <a:bodyPr>
            <a:normAutofit fontScale="92500" lnSpcReduction="10000"/>
          </a:bodyPr>
          <a:lstStyle/>
          <a:p>
            <a:r>
              <a:rPr lang="en-US" dirty="0"/>
              <a:t>Although the success of a computer-based system or product is measured in many ways, user satisfaction resides at the top of the list</a:t>
            </a:r>
          </a:p>
          <a:p>
            <a:r>
              <a:rPr lang="en-US" dirty="0"/>
              <a:t>If you understand how end users (and other actors) want to interact with a system, your software team will be better able to properly characterize requirements and build meaningful analysis and design models</a:t>
            </a:r>
          </a:p>
          <a:p>
            <a:r>
              <a:rPr lang="en-US" dirty="0"/>
              <a:t>Hence, requirements modeling with UML begins with the creation of scenarios in the form of use cases, activity diagrams, and </a:t>
            </a:r>
            <a:r>
              <a:rPr lang="en-IE" dirty="0" err="1"/>
              <a:t>swimlane</a:t>
            </a:r>
            <a:r>
              <a:rPr lang="en-IE" dirty="0"/>
              <a:t> diagrams</a:t>
            </a:r>
          </a:p>
        </p:txBody>
      </p:sp>
      <p:sp>
        <p:nvSpPr>
          <p:cNvPr id="4" name="Footer Placeholder 3">
            <a:extLst>
              <a:ext uri="{FF2B5EF4-FFF2-40B4-BE49-F238E27FC236}">
                <a16:creationId xmlns:a16="http://schemas.microsoft.com/office/drawing/2014/main" id="{DF67AF47-F949-4739-9CEB-571FD75C3819}"/>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50C38EE9-AAED-48F7-BEED-7C604929456B}"/>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967712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20CE4-DDE9-4684-A4AC-23329DB190B4}"/>
              </a:ext>
            </a:extLst>
          </p:cNvPr>
          <p:cNvSpPr>
            <a:spLocks noGrp="1"/>
          </p:cNvSpPr>
          <p:nvPr>
            <p:ph type="title"/>
          </p:nvPr>
        </p:nvSpPr>
        <p:spPr/>
        <p:txBody>
          <a:bodyPr>
            <a:normAutofit fontScale="90000"/>
          </a:bodyPr>
          <a:lstStyle/>
          <a:p>
            <a:r>
              <a:rPr lang="en-IE" dirty="0"/>
              <a:t>Creating a Preliminary Use Case</a:t>
            </a:r>
            <a:br>
              <a:rPr lang="en-IE" dirty="0"/>
            </a:br>
            <a:r>
              <a:rPr lang="en-IE" sz="3600" dirty="0"/>
              <a:t>What to write about?</a:t>
            </a:r>
            <a:endParaRPr lang="en-IE" dirty="0"/>
          </a:p>
        </p:txBody>
      </p:sp>
      <p:sp>
        <p:nvSpPr>
          <p:cNvPr id="3" name="Content Placeholder 2">
            <a:extLst>
              <a:ext uri="{FF2B5EF4-FFF2-40B4-BE49-F238E27FC236}">
                <a16:creationId xmlns:a16="http://schemas.microsoft.com/office/drawing/2014/main" id="{ED8076F4-16C6-4FA4-B13C-394FE1FE4E75}"/>
              </a:ext>
            </a:extLst>
          </p:cNvPr>
          <p:cNvSpPr>
            <a:spLocks noGrp="1"/>
          </p:cNvSpPr>
          <p:nvPr>
            <p:ph idx="1"/>
          </p:nvPr>
        </p:nvSpPr>
        <p:spPr/>
        <p:txBody>
          <a:bodyPr>
            <a:normAutofit fontScale="92500" lnSpcReduction="10000"/>
          </a:bodyPr>
          <a:lstStyle/>
          <a:p>
            <a:r>
              <a:rPr lang="en-US" dirty="0"/>
              <a:t>The first two requirements engineering tasks—inception and elicitation—provide you with the information you’ll need to begin writing use cases</a:t>
            </a:r>
          </a:p>
          <a:p>
            <a:r>
              <a:rPr lang="en-US" dirty="0"/>
              <a:t>Requirements-gathering meetings, quality function deployment (QFD), and other requirements engineering mechanisms are used to identify stakeholders, define the scope of the problem, specify overall operational goals, establish priorities, outline all known functional requirements, and describe the things (objects) that will be manipulated by the system</a:t>
            </a:r>
            <a:endParaRPr lang="en-IE" dirty="0"/>
          </a:p>
        </p:txBody>
      </p:sp>
      <p:sp>
        <p:nvSpPr>
          <p:cNvPr id="4" name="Footer Placeholder 3">
            <a:extLst>
              <a:ext uri="{FF2B5EF4-FFF2-40B4-BE49-F238E27FC236}">
                <a16:creationId xmlns:a16="http://schemas.microsoft.com/office/drawing/2014/main" id="{FBDBD3BD-3B72-4326-92DA-FF05B8A6B85D}"/>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F39798E0-FBC4-4888-8CAC-7AFF8D9AAF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3885355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20CE4-DDE9-4684-A4AC-23329DB190B4}"/>
              </a:ext>
            </a:extLst>
          </p:cNvPr>
          <p:cNvSpPr>
            <a:spLocks noGrp="1"/>
          </p:cNvSpPr>
          <p:nvPr>
            <p:ph type="title"/>
          </p:nvPr>
        </p:nvSpPr>
        <p:spPr/>
        <p:txBody>
          <a:bodyPr>
            <a:normAutofit fontScale="90000"/>
          </a:bodyPr>
          <a:lstStyle/>
          <a:p>
            <a:r>
              <a:rPr lang="en-IE" dirty="0"/>
              <a:t>Creating a Preliminary Use Case</a:t>
            </a:r>
            <a:br>
              <a:rPr lang="en-IE" dirty="0"/>
            </a:br>
            <a:r>
              <a:rPr lang="en-IE" sz="3600" dirty="0"/>
              <a:t>What to write about?</a:t>
            </a:r>
            <a:endParaRPr lang="en-IE" dirty="0"/>
          </a:p>
        </p:txBody>
      </p:sp>
      <p:sp>
        <p:nvSpPr>
          <p:cNvPr id="3" name="Content Placeholder 2">
            <a:extLst>
              <a:ext uri="{FF2B5EF4-FFF2-40B4-BE49-F238E27FC236}">
                <a16:creationId xmlns:a16="http://schemas.microsoft.com/office/drawing/2014/main" id="{ED8076F4-16C6-4FA4-B13C-394FE1FE4E75}"/>
              </a:ext>
            </a:extLst>
          </p:cNvPr>
          <p:cNvSpPr>
            <a:spLocks noGrp="1"/>
          </p:cNvSpPr>
          <p:nvPr>
            <p:ph idx="1"/>
          </p:nvPr>
        </p:nvSpPr>
        <p:spPr/>
        <p:txBody>
          <a:bodyPr>
            <a:normAutofit fontScale="92500" lnSpcReduction="10000"/>
          </a:bodyPr>
          <a:lstStyle/>
          <a:p>
            <a:r>
              <a:rPr lang="en-US" dirty="0"/>
              <a:t>The </a:t>
            </a:r>
            <a:r>
              <a:rPr lang="en-US" i="1" dirty="0" err="1"/>
              <a:t>SafeHome</a:t>
            </a:r>
            <a:r>
              <a:rPr lang="en-US" i="1" dirty="0"/>
              <a:t> </a:t>
            </a:r>
            <a:r>
              <a:rPr lang="en-US" dirty="0"/>
              <a:t>home surveillance function (subsystem) identifies the following functions that are performed by </a:t>
            </a:r>
            <a:r>
              <a:rPr lang="en-IE" dirty="0"/>
              <a:t>the </a:t>
            </a:r>
            <a:r>
              <a:rPr lang="en-IE" b="1" dirty="0"/>
              <a:t>homeowner </a:t>
            </a:r>
            <a:r>
              <a:rPr lang="en-IE" dirty="0"/>
              <a:t>actor:</a:t>
            </a:r>
          </a:p>
          <a:p>
            <a:pPr lvl="1"/>
            <a:r>
              <a:rPr lang="en-IE" dirty="0"/>
              <a:t>Select camera to view.</a:t>
            </a:r>
          </a:p>
          <a:p>
            <a:pPr lvl="1"/>
            <a:r>
              <a:rPr lang="en-US" dirty="0"/>
              <a:t>Request thumbnails from all cameras.</a:t>
            </a:r>
          </a:p>
          <a:p>
            <a:pPr lvl="1"/>
            <a:r>
              <a:rPr lang="en-US" dirty="0"/>
              <a:t>Display camera views in a PC window.</a:t>
            </a:r>
          </a:p>
          <a:p>
            <a:pPr lvl="1"/>
            <a:r>
              <a:rPr lang="en-US" dirty="0"/>
              <a:t>Control pan and zoom for a specific camera </a:t>
            </a:r>
          </a:p>
          <a:p>
            <a:pPr lvl="1"/>
            <a:r>
              <a:rPr lang="en-IE" dirty="0"/>
              <a:t>Selectively record camera output </a:t>
            </a:r>
          </a:p>
          <a:p>
            <a:pPr lvl="1"/>
            <a:r>
              <a:rPr lang="en-IE" dirty="0"/>
              <a:t>Replay camera output </a:t>
            </a:r>
          </a:p>
          <a:p>
            <a:pPr lvl="1"/>
            <a:r>
              <a:rPr lang="en-IE" dirty="0"/>
              <a:t>Access camera surveillance via the Internet</a:t>
            </a:r>
          </a:p>
        </p:txBody>
      </p:sp>
      <p:sp>
        <p:nvSpPr>
          <p:cNvPr id="4" name="Footer Placeholder 3">
            <a:extLst>
              <a:ext uri="{FF2B5EF4-FFF2-40B4-BE49-F238E27FC236}">
                <a16:creationId xmlns:a16="http://schemas.microsoft.com/office/drawing/2014/main" id="{FBDBD3BD-3B72-4326-92DA-FF05B8A6B85D}"/>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F39798E0-FBC4-4888-8CAC-7AFF8D9AAF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2892561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20CE4-DDE9-4684-A4AC-23329DB190B4}"/>
              </a:ext>
            </a:extLst>
          </p:cNvPr>
          <p:cNvSpPr>
            <a:spLocks noGrp="1"/>
          </p:cNvSpPr>
          <p:nvPr>
            <p:ph type="title"/>
          </p:nvPr>
        </p:nvSpPr>
        <p:spPr/>
        <p:txBody>
          <a:bodyPr>
            <a:normAutofit fontScale="90000"/>
          </a:bodyPr>
          <a:lstStyle/>
          <a:p>
            <a:r>
              <a:rPr lang="en-IE" dirty="0"/>
              <a:t>Creating a Preliminary Use Case</a:t>
            </a:r>
            <a:br>
              <a:rPr lang="en-IE" dirty="0"/>
            </a:br>
            <a:r>
              <a:rPr lang="en-US" sz="3600" dirty="0"/>
              <a:t>Refining a Preliminary Use Case</a:t>
            </a:r>
            <a:endParaRPr lang="en-IE" dirty="0"/>
          </a:p>
        </p:txBody>
      </p:sp>
      <p:sp>
        <p:nvSpPr>
          <p:cNvPr id="3" name="Content Placeholder 2">
            <a:extLst>
              <a:ext uri="{FF2B5EF4-FFF2-40B4-BE49-F238E27FC236}">
                <a16:creationId xmlns:a16="http://schemas.microsoft.com/office/drawing/2014/main" id="{ED8076F4-16C6-4FA4-B13C-394FE1FE4E75}"/>
              </a:ext>
            </a:extLst>
          </p:cNvPr>
          <p:cNvSpPr>
            <a:spLocks noGrp="1"/>
          </p:cNvSpPr>
          <p:nvPr>
            <p:ph idx="1"/>
          </p:nvPr>
        </p:nvSpPr>
        <p:spPr/>
        <p:txBody>
          <a:bodyPr>
            <a:normAutofit fontScale="85000" lnSpcReduction="20000"/>
          </a:bodyPr>
          <a:lstStyle/>
          <a:p>
            <a:r>
              <a:rPr lang="en-US" dirty="0"/>
              <a:t>A description of alternative interactions is essential for a complete understanding of the function that is being described by a use case. Therefore, each step in the primary scenario is evaluated by asking the following questions:</a:t>
            </a:r>
          </a:p>
          <a:p>
            <a:pPr lvl="1"/>
            <a:r>
              <a:rPr lang="en-US" i="1" dirty="0"/>
              <a:t>Can the actor take some other action at this point?</a:t>
            </a:r>
          </a:p>
          <a:p>
            <a:pPr lvl="1"/>
            <a:r>
              <a:rPr lang="en-US" i="1" dirty="0"/>
              <a:t>Is it possible that the actor will encounter some error condition at this point? </a:t>
            </a:r>
            <a:r>
              <a:rPr lang="en-US" dirty="0"/>
              <a:t>If so, what might it be?</a:t>
            </a:r>
          </a:p>
          <a:p>
            <a:pPr lvl="1"/>
            <a:r>
              <a:rPr lang="en-US" i="1" dirty="0"/>
              <a:t>Is it possible that the actor will encounter some other behavior at this point (e.g., behavior that is invoked by some event outside the actor’s control)? </a:t>
            </a:r>
            <a:r>
              <a:rPr lang="en-US" dirty="0"/>
              <a:t>If so, what might it be?</a:t>
            </a:r>
          </a:p>
          <a:p>
            <a:r>
              <a:rPr lang="en-US" dirty="0"/>
              <a:t>Answers to these questions result in the creation of a set of </a:t>
            </a:r>
            <a:r>
              <a:rPr lang="en-US" i="1" dirty="0"/>
              <a:t>secondary scenarios </a:t>
            </a:r>
            <a:r>
              <a:rPr lang="en-US" dirty="0"/>
              <a:t>that are part of the original use case but represent alternative behavior </a:t>
            </a:r>
            <a:endParaRPr lang="en-IE" dirty="0"/>
          </a:p>
        </p:txBody>
      </p:sp>
      <p:sp>
        <p:nvSpPr>
          <p:cNvPr id="4" name="Footer Placeholder 3">
            <a:extLst>
              <a:ext uri="{FF2B5EF4-FFF2-40B4-BE49-F238E27FC236}">
                <a16:creationId xmlns:a16="http://schemas.microsoft.com/office/drawing/2014/main" id="{FBDBD3BD-3B72-4326-92DA-FF05B8A6B85D}"/>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F39798E0-FBC4-4888-8CAC-7AFF8D9AAF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3019077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20CE4-DDE9-4684-A4AC-23329DB190B4}"/>
              </a:ext>
            </a:extLst>
          </p:cNvPr>
          <p:cNvSpPr>
            <a:spLocks noGrp="1"/>
          </p:cNvSpPr>
          <p:nvPr>
            <p:ph type="title"/>
          </p:nvPr>
        </p:nvSpPr>
        <p:spPr/>
        <p:txBody>
          <a:bodyPr>
            <a:normAutofit fontScale="90000"/>
          </a:bodyPr>
          <a:lstStyle/>
          <a:p>
            <a:r>
              <a:rPr lang="en-IE" dirty="0"/>
              <a:t>Creating a Preliminary Use Case</a:t>
            </a:r>
            <a:br>
              <a:rPr lang="en-IE" dirty="0"/>
            </a:br>
            <a:r>
              <a:rPr lang="en-US" sz="3100" dirty="0"/>
              <a:t>Writing a Formal Use Case – Refer text Page 179</a:t>
            </a:r>
            <a:endParaRPr lang="en-IE" dirty="0"/>
          </a:p>
        </p:txBody>
      </p:sp>
      <p:pic>
        <p:nvPicPr>
          <p:cNvPr id="6" name="Content Placeholder 5">
            <a:extLst>
              <a:ext uri="{FF2B5EF4-FFF2-40B4-BE49-F238E27FC236}">
                <a16:creationId xmlns:a16="http://schemas.microsoft.com/office/drawing/2014/main" id="{8BCD5A7D-7EB5-4A62-9E5E-E8ECE7615B1A}"/>
              </a:ext>
            </a:extLst>
          </p:cNvPr>
          <p:cNvPicPr>
            <a:picLocks noGrp="1" noChangeAspect="1"/>
          </p:cNvPicPr>
          <p:nvPr>
            <p:ph idx="1"/>
          </p:nvPr>
        </p:nvPicPr>
        <p:blipFill>
          <a:blip r:embed="rId2"/>
          <a:stretch>
            <a:fillRect/>
          </a:stretch>
        </p:blipFill>
        <p:spPr>
          <a:xfrm>
            <a:off x="1389166" y="1417638"/>
            <a:ext cx="9104958" cy="5440362"/>
          </a:xfrm>
          <a:prstGeom prst="rect">
            <a:avLst/>
          </a:prstGeom>
        </p:spPr>
      </p:pic>
      <p:sp>
        <p:nvSpPr>
          <p:cNvPr id="5" name="Slide Number Placeholder 4">
            <a:extLst>
              <a:ext uri="{FF2B5EF4-FFF2-40B4-BE49-F238E27FC236}">
                <a16:creationId xmlns:a16="http://schemas.microsoft.com/office/drawing/2014/main" id="{F39798E0-FBC4-4888-8CAC-7AFF8D9AAF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3120778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162" y="1219200"/>
            <a:ext cx="10360501" cy="3276600"/>
          </a:xfrm>
        </p:spPr>
        <p:txBody>
          <a:bodyPr/>
          <a:lstStyle/>
          <a:p>
            <a:pPr eaLnBrk="1" hangingPunct="1"/>
            <a:r>
              <a:rPr lang="en-US" dirty="0"/>
              <a:t>Requirements Modeling</a:t>
            </a:r>
          </a:p>
        </p:txBody>
      </p:sp>
      <p:sp>
        <p:nvSpPr>
          <p:cNvPr id="2" name="Rectangle 1"/>
          <p:cNvSpPr/>
          <p:nvPr/>
        </p:nvSpPr>
        <p:spPr>
          <a:xfrm>
            <a:off x="968090" y="4724400"/>
            <a:ext cx="10439400"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dirty="0"/>
              <a:t>Pressman R S, Bruce </a:t>
            </a:r>
            <a:r>
              <a:rPr lang="en-IN" sz="2800" dirty="0" err="1"/>
              <a:t>R.Maxim</a:t>
            </a:r>
            <a:r>
              <a:rPr lang="en-IN" sz="2800" dirty="0"/>
              <a:t>, “Software engineering - A Practitioner’s Approach”, Eighth Edition, Tata McGraw-Hill, 2014</a:t>
            </a:r>
          </a:p>
          <a:p>
            <a:r>
              <a:rPr lang="en-IN" sz="2800" dirty="0"/>
              <a:t>Chapter 8: 9.1-9.4, 11.1,11.5</a:t>
            </a:r>
            <a:endParaRPr lang="en-US" sz="2800" dirty="0"/>
          </a:p>
        </p:txBody>
      </p:sp>
    </p:spTree>
    <p:extLst>
      <p:ext uri="{BB962C8B-B14F-4D97-AF65-F5344CB8AC3E}">
        <p14:creationId xmlns:p14="http://schemas.microsoft.com/office/powerpoint/2010/main" val="1138855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34E5-5494-4F10-BD8E-84ACB077E48C}"/>
              </a:ext>
            </a:extLst>
          </p:cNvPr>
          <p:cNvSpPr>
            <a:spLocks noGrp="1"/>
          </p:cNvSpPr>
          <p:nvPr>
            <p:ph type="title"/>
          </p:nvPr>
        </p:nvSpPr>
        <p:spPr/>
        <p:txBody>
          <a:bodyPr>
            <a:normAutofit fontScale="90000"/>
          </a:bodyPr>
          <a:lstStyle/>
          <a:p>
            <a:r>
              <a:rPr lang="en-IE" b="1" dirty="0">
                <a:latin typeface="LubalinGraphStd-Demi"/>
              </a:rPr>
              <a:t>Preliminary use case diagram for the </a:t>
            </a:r>
            <a:r>
              <a:rPr lang="en-IE" b="1" i="1" dirty="0" err="1">
                <a:latin typeface="LubalinGraphStd-DemiOblique"/>
              </a:rPr>
              <a:t>SafeHome</a:t>
            </a:r>
            <a:r>
              <a:rPr lang="en-IE" b="1" i="1" dirty="0">
                <a:latin typeface="LubalinGraphStd-DemiOblique"/>
              </a:rPr>
              <a:t> </a:t>
            </a:r>
            <a:r>
              <a:rPr lang="en-IE" b="1" dirty="0">
                <a:latin typeface="LubalinGraphStd-Demi"/>
              </a:rPr>
              <a:t>system</a:t>
            </a:r>
            <a:endParaRPr lang="en-IE" dirty="0"/>
          </a:p>
        </p:txBody>
      </p:sp>
      <p:pic>
        <p:nvPicPr>
          <p:cNvPr id="6" name="Content Placeholder 5">
            <a:extLst>
              <a:ext uri="{FF2B5EF4-FFF2-40B4-BE49-F238E27FC236}">
                <a16:creationId xmlns:a16="http://schemas.microsoft.com/office/drawing/2014/main" id="{C7EF928F-419A-48C1-A936-23C32C0ACC9B}"/>
              </a:ext>
            </a:extLst>
          </p:cNvPr>
          <p:cNvPicPr>
            <a:picLocks noGrp="1" noChangeAspect="1"/>
          </p:cNvPicPr>
          <p:nvPr>
            <p:ph idx="1"/>
          </p:nvPr>
        </p:nvPicPr>
        <p:blipFill>
          <a:blip r:embed="rId2"/>
          <a:stretch>
            <a:fillRect/>
          </a:stretch>
        </p:blipFill>
        <p:spPr>
          <a:xfrm>
            <a:off x="3770560" y="1600200"/>
            <a:ext cx="4647705" cy="4525963"/>
          </a:xfrm>
          <a:prstGeom prst="rect">
            <a:avLst/>
          </a:prstGeom>
        </p:spPr>
      </p:pic>
      <p:sp>
        <p:nvSpPr>
          <p:cNvPr id="4" name="Footer Placeholder 3">
            <a:extLst>
              <a:ext uri="{FF2B5EF4-FFF2-40B4-BE49-F238E27FC236}">
                <a16:creationId xmlns:a16="http://schemas.microsoft.com/office/drawing/2014/main" id="{687A3092-9FCD-41C1-A342-AB7B24524868}"/>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C243B8E4-E21A-463F-B77A-0B0600096A0E}"/>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503697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A655-FFD2-4EE8-93B3-70670C33A8E0}"/>
              </a:ext>
            </a:extLst>
          </p:cNvPr>
          <p:cNvSpPr>
            <a:spLocks noGrp="1"/>
          </p:cNvSpPr>
          <p:nvPr>
            <p:ph type="title"/>
          </p:nvPr>
        </p:nvSpPr>
        <p:spPr>
          <a:xfrm>
            <a:off x="609441" y="274638"/>
            <a:ext cx="5637371" cy="1143000"/>
          </a:xfrm>
        </p:spPr>
        <p:txBody>
          <a:bodyPr>
            <a:normAutofit fontScale="90000"/>
          </a:bodyPr>
          <a:lstStyle/>
          <a:p>
            <a:r>
              <a:rPr lang="en-IE" dirty="0"/>
              <a:t>Developing an Activity Diagram</a:t>
            </a:r>
          </a:p>
        </p:txBody>
      </p:sp>
      <p:sp>
        <p:nvSpPr>
          <p:cNvPr id="3" name="Content Placeholder 2">
            <a:extLst>
              <a:ext uri="{FF2B5EF4-FFF2-40B4-BE49-F238E27FC236}">
                <a16:creationId xmlns:a16="http://schemas.microsoft.com/office/drawing/2014/main" id="{1F80C5BA-CCC5-4EC6-9049-0C72E9E2AD03}"/>
              </a:ext>
            </a:extLst>
          </p:cNvPr>
          <p:cNvSpPr>
            <a:spLocks noGrp="1"/>
          </p:cNvSpPr>
          <p:nvPr>
            <p:ph idx="1"/>
          </p:nvPr>
        </p:nvSpPr>
        <p:spPr>
          <a:xfrm>
            <a:off x="609441" y="1600201"/>
            <a:ext cx="5713571" cy="4525963"/>
          </a:xfrm>
        </p:spPr>
        <p:txBody>
          <a:bodyPr>
            <a:normAutofit fontScale="92500"/>
          </a:bodyPr>
          <a:lstStyle/>
          <a:p>
            <a:r>
              <a:rPr lang="en-US" sz="2400" dirty="0"/>
              <a:t>The UML activity diagram supplements the use case by providing a graphical representation of the flow of interaction within a specific scenario</a:t>
            </a:r>
          </a:p>
          <a:p>
            <a:r>
              <a:rPr lang="en-IE" sz="2400" dirty="0"/>
              <a:t>It should be </a:t>
            </a:r>
            <a:r>
              <a:rPr lang="en-US" sz="2400" dirty="0"/>
              <a:t>noted that the activity diagram adds additional detail not directly mentioned (but implied) by the use case</a:t>
            </a:r>
          </a:p>
          <a:p>
            <a:r>
              <a:rPr lang="en-US" sz="2400" dirty="0"/>
              <a:t>For example, a user may only attempt to enter </a:t>
            </a:r>
            <a:r>
              <a:rPr lang="en-US" sz="2400" b="1" dirty="0" err="1"/>
              <a:t>userID</a:t>
            </a:r>
            <a:r>
              <a:rPr lang="en-US" sz="2400" b="1" dirty="0"/>
              <a:t> </a:t>
            </a:r>
            <a:r>
              <a:rPr lang="en-US" sz="2400" dirty="0"/>
              <a:t>and </a:t>
            </a:r>
            <a:r>
              <a:rPr lang="en-US" sz="2400" b="1" dirty="0"/>
              <a:t>password </a:t>
            </a:r>
            <a:r>
              <a:rPr lang="en-US" sz="2400" dirty="0"/>
              <a:t>a limited number of times</a:t>
            </a:r>
          </a:p>
          <a:p>
            <a:r>
              <a:rPr lang="en-US" sz="2400" dirty="0"/>
              <a:t>This is represented by a decision diamond below “Prompt for reentry.”</a:t>
            </a:r>
            <a:endParaRPr lang="en-IE" sz="2400" dirty="0"/>
          </a:p>
        </p:txBody>
      </p:sp>
      <p:sp>
        <p:nvSpPr>
          <p:cNvPr id="4" name="Footer Placeholder 3">
            <a:extLst>
              <a:ext uri="{FF2B5EF4-FFF2-40B4-BE49-F238E27FC236}">
                <a16:creationId xmlns:a16="http://schemas.microsoft.com/office/drawing/2014/main" id="{8FDB6030-1033-4FD1-993B-70D1F6E0BAF8}"/>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166D1F68-2088-4810-83D0-DB3B8859731C}"/>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21</a:t>
            </a:fld>
            <a:endParaRPr lang="en-US">
              <a:solidFill>
                <a:prstClr val="black">
                  <a:tint val="75000"/>
                </a:prstClr>
              </a:solidFill>
            </a:endParaRPr>
          </a:p>
        </p:txBody>
      </p:sp>
      <p:pic>
        <p:nvPicPr>
          <p:cNvPr id="6" name="Picture 5">
            <a:extLst>
              <a:ext uri="{FF2B5EF4-FFF2-40B4-BE49-F238E27FC236}">
                <a16:creationId xmlns:a16="http://schemas.microsoft.com/office/drawing/2014/main" id="{6957AADB-79FC-4372-81D0-87C6B936D37E}"/>
              </a:ext>
            </a:extLst>
          </p:cNvPr>
          <p:cNvPicPr>
            <a:picLocks noChangeAspect="1"/>
          </p:cNvPicPr>
          <p:nvPr/>
        </p:nvPicPr>
        <p:blipFill>
          <a:blip r:embed="rId2"/>
          <a:stretch>
            <a:fillRect/>
          </a:stretch>
        </p:blipFill>
        <p:spPr>
          <a:xfrm>
            <a:off x="6481648" y="0"/>
            <a:ext cx="5654130" cy="6858000"/>
          </a:xfrm>
          <a:prstGeom prst="rect">
            <a:avLst/>
          </a:prstGeom>
        </p:spPr>
      </p:pic>
    </p:spTree>
    <p:extLst>
      <p:ext uri="{BB962C8B-B14F-4D97-AF65-F5344CB8AC3E}">
        <p14:creationId xmlns:p14="http://schemas.microsoft.com/office/powerpoint/2010/main" val="2951549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7567-FE88-4317-9752-C3CC589C601A}"/>
              </a:ext>
            </a:extLst>
          </p:cNvPr>
          <p:cNvSpPr>
            <a:spLocks noGrp="1"/>
          </p:cNvSpPr>
          <p:nvPr>
            <p:ph type="title"/>
          </p:nvPr>
        </p:nvSpPr>
        <p:spPr/>
        <p:txBody>
          <a:bodyPr/>
          <a:lstStyle/>
          <a:p>
            <a:r>
              <a:rPr lang="en-IE" dirty="0"/>
              <a:t>Creating a Behavioural Model </a:t>
            </a:r>
          </a:p>
        </p:txBody>
      </p:sp>
      <p:sp>
        <p:nvSpPr>
          <p:cNvPr id="3" name="Content Placeholder 2">
            <a:extLst>
              <a:ext uri="{FF2B5EF4-FFF2-40B4-BE49-F238E27FC236}">
                <a16:creationId xmlns:a16="http://schemas.microsoft.com/office/drawing/2014/main" id="{BCB0A42F-3B2E-4869-BE53-8626E697AE50}"/>
              </a:ext>
            </a:extLst>
          </p:cNvPr>
          <p:cNvSpPr>
            <a:spLocks noGrp="1"/>
          </p:cNvSpPr>
          <p:nvPr>
            <p:ph idx="1"/>
          </p:nvPr>
        </p:nvSpPr>
        <p:spPr/>
        <p:txBody>
          <a:bodyPr>
            <a:normAutofit fontScale="92500" lnSpcReduction="10000"/>
          </a:bodyPr>
          <a:lstStyle/>
          <a:p>
            <a:r>
              <a:rPr lang="en-US" dirty="0"/>
              <a:t>The </a:t>
            </a:r>
            <a:r>
              <a:rPr lang="en-US" i="1" dirty="0"/>
              <a:t>behavioral model </a:t>
            </a:r>
            <a:r>
              <a:rPr lang="en-US" dirty="0"/>
              <a:t>indicates how software will respond to external </a:t>
            </a:r>
            <a:r>
              <a:rPr lang="en-US"/>
              <a:t>events </a:t>
            </a:r>
            <a:endParaRPr lang="en-US" smtClean="0"/>
          </a:p>
          <a:p>
            <a:r>
              <a:rPr lang="en-US" smtClean="0"/>
              <a:t>To </a:t>
            </a:r>
            <a:r>
              <a:rPr lang="en-US" dirty="0"/>
              <a:t>create the model, you should perform the following steps</a:t>
            </a:r>
          </a:p>
          <a:p>
            <a:pPr lvl="1"/>
            <a:r>
              <a:rPr lang="en-US" dirty="0"/>
              <a:t>Evaluate all use cases to fully understand the sequence of interaction within the system,</a:t>
            </a:r>
          </a:p>
          <a:p>
            <a:pPr lvl="1"/>
            <a:r>
              <a:rPr lang="en-US" dirty="0"/>
              <a:t>identify events that drive the interaction sequence and understand how these events relate to specific objects</a:t>
            </a:r>
          </a:p>
          <a:p>
            <a:pPr lvl="1"/>
            <a:r>
              <a:rPr lang="en-US" dirty="0"/>
              <a:t>create a sequence for each use case, </a:t>
            </a:r>
          </a:p>
          <a:p>
            <a:pPr lvl="1"/>
            <a:r>
              <a:rPr lang="en-US" dirty="0"/>
              <a:t>build a state diagram for the system, and </a:t>
            </a:r>
          </a:p>
          <a:p>
            <a:pPr lvl="1"/>
            <a:r>
              <a:rPr lang="en-US" dirty="0"/>
              <a:t>review the behavioral model to verify accuracy and consistency</a:t>
            </a:r>
          </a:p>
        </p:txBody>
      </p:sp>
      <p:sp>
        <p:nvSpPr>
          <p:cNvPr id="4" name="Footer Placeholder 3">
            <a:extLst>
              <a:ext uri="{FF2B5EF4-FFF2-40B4-BE49-F238E27FC236}">
                <a16:creationId xmlns:a16="http://schemas.microsoft.com/office/drawing/2014/main" id="{167AE942-9A32-4049-9395-890D692FA720}"/>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358DE9B7-2FAC-429C-9D2B-CAC4D2BE9D54}"/>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4002724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0B69-301F-44E1-81B8-C5787C6E69B2}"/>
              </a:ext>
            </a:extLst>
          </p:cNvPr>
          <p:cNvSpPr>
            <a:spLocks noGrp="1"/>
          </p:cNvSpPr>
          <p:nvPr>
            <p:ph type="title"/>
          </p:nvPr>
        </p:nvSpPr>
        <p:spPr/>
        <p:txBody>
          <a:bodyPr>
            <a:normAutofit fontScale="90000"/>
          </a:bodyPr>
          <a:lstStyle/>
          <a:p>
            <a:r>
              <a:rPr lang="en-US" dirty="0"/>
              <a:t>IDENTIFYING EVENTS WITH THE USE CASE</a:t>
            </a:r>
            <a:endParaRPr lang="en-IE" dirty="0"/>
          </a:p>
        </p:txBody>
      </p:sp>
      <p:sp>
        <p:nvSpPr>
          <p:cNvPr id="3" name="Content Placeholder 2">
            <a:extLst>
              <a:ext uri="{FF2B5EF4-FFF2-40B4-BE49-F238E27FC236}">
                <a16:creationId xmlns:a16="http://schemas.microsoft.com/office/drawing/2014/main" id="{A5CB3398-7A26-43B9-9147-CEEE6C50E935}"/>
              </a:ext>
            </a:extLst>
          </p:cNvPr>
          <p:cNvSpPr>
            <a:spLocks noGrp="1"/>
          </p:cNvSpPr>
          <p:nvPr>
            <p:ph idx="1"/>
          </p:nvPr>
        </p:nvSpPr>
        <p:spPr/>
        <p:txBody>
          <a:bodyPr/>
          <a:lstStyle/>
          <a:p>
            <a:r>
              <a:rPr lang="en-US" dirty="0"/>
              <a:t>In general, an event occurs whenever the system and an actor exchange information</a:t>
            </a:r>
          </a:p>
          <a:p>
            <a:r>
              <a:rPr lang="en-US" dirty="0"/>
              <a:t>An event is </a:t>
            </a:r>
            <a:r>
              <a:rPr lang="en-US" i="1" dirty="0"/>
              <a:t>not </a:t>
            </a:r>
            <a:r>
              <a:rPr lang="en-US" dirty="0"/>
              <a:t>the information that has been exchanged, but rather the fact that information has been exchanged</a:t>
            </a:r>
          </a:p>
          <a:p>
            <a:r>
              <a:rPr lang="en-US" dirty="0"/>
              <a:t>A use case is examined for points of information exchange</a:t>
            </a:r>
          </a:p>
          <a:p>
            <a:pPr marL="0" indent="0">
              <a:buNone/>
            </a:pPr>
            <a:endParaRPr lang="en-IE" dirty="0"/>
          </a:p>
        </p:txBody>
      </p:sp>
      <p:sp>
        <p:nvSpPr>
          <p:cNvPr id="4" name="Footer Placeholder 3">
            <a:extLst>
              <a:ext uri="{FF2B5EF4-FFF2-40B4-BE49-F238E27FC236}">
                <a16:creationId xmlns:a16="http://schemas.microsoft.com/office/drawing/2014/main" id="{F79BCB65-03F9-4802-973D-CFEFD6AE4223}"/>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6541B17D-2351-4E9C-8F5D-86E767881D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3373190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C0B69-301F-44E1-81B8-C5787C6E69B2}"/>
              </a:ext>
            </a:extLst>
          </p:cNvPr>
          <p:cNvSpPr>
            <a:spLocks noGrp="1"/>
          </p:cNvSpPr>
          <p:nvPr>
            <p:ph type="title"/>
          </p:nvPr>
        </p:nvSpPr>
        <p:spPr/>
        <p:txBody>
          <a:bodyPr>
            <a:normAutofit fontScale="90000"/>
          </a:bodyPr>
          <a:lstStyle/>
          <a:p>
            <a:r>
              <a:rPr lang="en-US" dirty="0"/>
              <a:t>IDENTIFYING EVENTS WITH THE USE CASE</a:t>
            </a:r>
            <a:endParaRPr lang="en-IE" dirty="0"/>
          </a:p>
        </p:txBody>
      </p:sp>
      <p:sp>
        <p:nvSpPr>
          <p:cNvPr id="3" name="Content Placeholder 2">
            <a:extLst>
              <a:ext uri="{FF2B5EF4-FFF2-40B4-BE49-F238E27FC236}">
                <a16:creationId xmlns:a16="http://schemas.microsoft.com/office/drawing/2014/main" id="{A5CB3398-7A26-43B9-9147-CEEE6C50E935}"/>
              </a:ext>
            </a:extLst>
          </p:cNvPr>
          <p:cNvSpPr>
            <a:spLocks noGrp="1"/>
          </p:cNvSpPr>
          <p:nvPr>
            <p:ph idx="1"/>
          </p:nvPr>
        </p:nvSpPr>
        <p:spPr/>
        <p:txBody>
          <a:bodyPr>
            <a:normAutofit fontScale="85000" lnSpcReduction="20000"/>
          </a:bodyPr>
          <a:lstStyle/>
          <a:p>
            <a:r>
              <a:rPr lang="en-IE" sz="2800" dirty="0"/>
              <a:t>To illustrate, reconsider </a:t>
            </a:r>
            <a:r>
              <a:rPr lang="en-US" sz="2800" dirty="0"/>
              <a:t>the use case for a portion of the </a:t>
            </a:r>
            <a:r>
              <a:rPr lang="en-US" sz="2800" i="1" dirty="0" err="1"/>
              <a:t>SafeHome</a:t>
            </a:r>
            <a:r>
              <a:rPr lang="en-US" sz="2800" i="1" dirty="0"/>
              <a:t> </a:t>
            </a:r>
            <a:r>
              <a:rPr lang="en-US" sz="2800" dirty="0"/>
              <a:t>security function</a:t>
            </a:r>
          </a:p>
          <a:p>
            <a:endParaRPr lang="en-US" sz="700" dirty="0">
              <a:latin typeface="ImpressumStd-Roman"/>
            </a:endParaRPr>
          </a:p>
          <a:p>
            <a:endParaRPr lang="en-US" sz="2400" dirty="0">
              <a:latin typeface="ImpressumStd-Roman"/>
            </a:endParaRPr>
          </a:p>
          <a:p>
            <a:pPr marL="0" indent="0">
              <a:buNone/>
            </a:pPr>
            <a:r>
              <a:rPr lang="en-US" sz="3000" dirty="0">
                <a:latin typeface="Bahnschrift" panose="020B0502040204020203" pitchFamily="34" charset="0"/>
              </a:rPr>
              <a:t>The </a:t>
            </a:r>
            <a:r>
              <a:rPr lang="en-US" sz="3000" u="sng" dirty="0">
                <a:latin typeface="Bahnschrift" panose="020B0502040204020203" pitchFamily="34" charset="0"/>
              </a:rPr>
              <a:t>homeowner uses the keypad to key in a four-digit password </a:t>
            </a:r>
            <a:r>
              <a:rPr lang="en-US" sz="3000" dirty="0">
                <a:latin typeface="Bahnschrift" panose="020B0502040204020203" pitchFamily="34" charset="0"/>
              </a:rPr>
              <a:t>. The </a:t>
            </a:r>
            <a:r>
              <a:rPr lang="en-US" sz="3000" u="sng" dirty="0">
                <a:latin typeface="Bahnschrift" panose="020B0502040204020203" pitchFamily="34" charset="0"/>
              </a:rPr>
              <a:t>password is compared with the valid password stored in the system</a:t>
            </a:r>
            <a:r>
              <a:rPr lang="en-US" sz="3000" dirty="0">
                <a:latin typeface="Bahnschrift" panose="020B0502040204020203" pitchFamily="34" charset="0"/>
              </a:rPr>
              <a:t> . If the password is incorrect, the </a:t>
            </a:r>
            <a:r>
              <a:rPr lang="en-US" sz="3000" u="sng" dirty="0">
                <a:latin typeface="Bahnschrift" panose="020B0502040204020203" pitchFamily="34" charset="0"/>
              </a:rPr>
              <a:t>control panel will beep </a:t>
            </a:r>
            <a:r>
              <a:rPr lang="en-US" sz="3000" dirty="0">
                <a:latin typeface="Bahnschrift" panose="020B0502040204020203" pitchFamily="34" charset="0"/>
              </a:rPr>
              <a:t>once and reset itself for additional input. If the password is correct, the control panel awaits further action</a:t>
            </a:r>
            <a:endParaRPr lang="en-US" sz="10400" dirty="0">
              <a:latin typeface="Bahnschrift" panose="020B0502040204020203" pitchFamily="34" charset="0"/>
            </a:endParaRPr>
          </a:p>
          <a:p>
            <a:endParaRPr lang="en-US" sz="2800" dirty="0"/>
          </a:p>
          <a:p>
            <a:r>
              <a:rPr lang="en-US" sz="2800" dirty="0"/>
              <a:t>The underlined portions of the use case scenario indicate events</a:t>
            </a:r>
          </a:p>
          <a:p>
            <a:r>
              <a:rPr lang="en-US" sz="2800" dirty="0"/>
              <a:t>An actor should be identified for each event; the information that is exchanged should be noted, and any conditions or constraints should be listed</a:t>
            </a:r>
            <a:endParaRPr lang="en-IE" sz="2800" dirty="0"/>
          </a:p>
        </p:txBody>
      </p:sp>
      <p:sp>
        <p:nvSpPr>
          <p:cNvPr id="4" name="Footer Placeholder 3">
            <a:extLst>
              <a:ext uri="{FF2B5EF4-FFF2-40B4-BE49-F238E27FC236}">
                <a16:creationId xmlns:a16="http://schemas.microsoft.com/office/drawing/2014/main" id="{F79BCB65-03F9-4802-973D-CFEFD6AE4223}"/>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6541B17D-2351-4E9C-8F5D-86E767881D90}"/>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2265074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8713-B0FF-4E21-9BF6-5E500D3AF689}"/>
              </a:ext>
            </a:extLst>
          </p:cNvPr>
          <p:cNvSpPr>
            <a:spLocks noGrp="1"/>
          </p:cNvSpPr>
          <p:nvPr>
            <p:ph type="title"/>
          </p:nvPr>
        </p:nvSpPr>
        <p:spPr/>
        <p:txBody>
          <a:bodyPr/>
          <a:lstStyle/>
          <a:p>
            <a:r>
              <a:rPr lang="en-IE" dirty="0"/>
              <a:t>State Representations</a:t>
            </a:r>
          </a:p>
        </p:txBody>
      </p:sp>
      <p:sp>
        <p:nvSpPr>
          <p:cNvPr id="3" name="Content Placeholder 2">
            <a:extLst>
              <a:ext uri="{FF2B5EF4-FFF2-40B4-BE49-F238E27FC236}">
                <a16:creationId xmlns:a16="http://schemas.microsoft.com/office/drawing/2014/main" id="{BB52239C-FBD6-4900-9A6F-81D44B95CA53}"/>
              </a:ext>
            </a:extLst>
          </p:cNvPr>
          <p:cNvSpPr>
            <a:spLocks noGrp="1"/>
          </p:cNvSpPr>
          <p:nvPr>
            <p:ph idx="1"/>
          </p:nvPr>
        </p:nvSpPr>
        <p:spPr/>
        <p:txBody>
          <a:bodyPr>
            <a:normAutofit fontScale="92500" lnSpcReduction="20000"/>
          </a:bodyPr>
          <a:lstStyle/>
          <a:p>
            <a:r>
              <a:rPr lang="en-US" dirty="0"/>
              <a:t>In the context of behavioral modeling, two different characterizations of states must be considered:</a:t>
            </a:r>
          </a:p>
          <a:p>
            <a:pPr lvl="1"/>
            <a:r>
              <a:rPr lang="en-US" dirty="0"/>
              <a:t>the state of each class as the system performs its function and</a:t>
            </a:r>
          </a:p>
          <a:p>
            <a:pPr lvl="1"/>
            <a:r>
              <a:rPr lang="en-US" dirty="0"/>
              <a:t>the state of the system as observed from the outside as the system performs </a:t>
            </a:r>
            <a:r>
              <a:rPr lang="en-IE" dirty="0"/>
              <a:t>its function</a:t>
            </a:r>
          </a:p>
          <a:p>
            <a:r>
              <a:rPr lang="en-US" dirty="0"/>
              <a:t>The state of a class takes on both passive and active characteristics </a:t>
            </a:r>
            <a:r>
              <a:rPr lang="en-US" i="1" dirty="0"/>
              <a:t>passive state </a:t>
            </a:r>
            <a:r>
              <a:rPr lang="en-US" dirty="0"/>
              <a:t>is simply the current status of all of an object’s attributes</a:t>
            </a:r>
          </a:p>
          <a:p>
            <a:r>
              <a:rPr lang="en-US" dirty="0"/>
              <a:t>The </a:t>
            </a:r>
            <a:r>
              <a:rPr lang="en-US" i="1" dirty="0"/>
              <a:t>active state </a:t>
            </a:r>
            <a:r>
              <a:rPr lang="en-US" dirty="0"/>
              <a:t>of an object indicates the current status of the object as it undergoes a continuing transformation </a:t>
            </a:r>
            <a:r>
              <a:rPr lang="en-IE" dirty="0"/>
              <a:t>or processing</a:t>
            </a:r>
          </a:p>
        </p:txBody>
      </p:sp>
      <p:sp>
        <p:nvSpPr>
          <p:cNvPr id="4" name="Footer Placeholder 3">
            <a:extLst>
              <a:ext uri="{FF2B5EF4-FFF2-40B4-BE49-F238E27FC236}">
                <a16:creationId xmlns:a16="http://schemas.microsoft.com/office/drawing/2014/main" id="{4813F0C1-9573-4AC0-95D1-1D5A3DB3E89A}"/>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3A0462BF-1FEB-44B4-BA26-2EBA26ACE3CD}"/>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36810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3DB6-AB33-4B33-9977-BC4944842FD2}"/>
              </a:ext>
            </a:extLst>
          </p:cNvPr>
          <p:cNvSpPr>
            <a:spLocks noGrp="1"/>
          </p:cNvSpPr>
          <p:nvPr>
            <p:ph type="title"/>
          </p:nvPr>
        </p:nvSpPr>
        <p:spPr/>
        <p:txBody>
          <a:bodyPr/>
          <a:lstStyle/>
          <a:p>
            <a:r>
              <a:rPr lang="en-IE" dirty="0"/>
              <a:t>Sequence Diagrams</a:t>
            </a:r>
          </a:p>
        </p:txBody>
      </p:sp>
      <p:sp>
        <p:nvSpPr>
          <p:cNvPr id="3" name="Content Placeholder 2">
            <a:extLst>
              <a:ext uri="{FF2B5EF4-FFF2-40B4-BE49-F238E27FC236}">
                <a16:creationId xmlns:a16="http://schemas.microsoft.com/office/drawing/2014/main" id="{2ACB5D9C-E39E-4179-B77D-7736C17C201F}"/>
              </a:ext>
            </a:extLst>
          </p:cNvPr>
          <p:cNvSpPr>
            <a:spLocks noGrp="1"/>
          </p:cNvSpPr>
          <p:nvPr>
            <p:ph idx="1"/>
          </p:nvPr>
        </p:nvSpPr>
        <p:spPr>
          <a:xfrm>
            <a:off x="609441" y="1600201"/>
            <a:ext cx="10969943" cy="1600199"/>
          </a:xfrm>
        </p:spPr>
        <p:txBody>
          <a:bodyPr>
            <a:normAutofit fontScale="85000" lnSpcReduction="20000"/>
          </a:bodyPr>
          <a:lstStyle/>
          <a:p>
            <a:r>
              <a:rPr lang="en-US" dirty="0"/>
              <a:t>Indicates how events cause transitions from object to object</a:t>
            </a:r>
          </a:p>
          <a:p>
            <a:r>
              <a:rPr lang="en-US" dirty="0"/>
              <a:t>Once events have been identified by examining a use case, the modeler creates a sequence diagram—a representation of how events cause flow from one object to another as a function of time</a:t>
            </a:r>
          </a:p>
          <a:p>
            <a:endParaRPr lang="en-IE" dirty="0"/>
          </a:p>
        </p:txBody>
      </p:sp>
      <p:sp>
        <p:nvSpPr>
          <p:cNvPr id="4" name="Footer Placeholder 3">
            <a:extLst>
              <a:ext uri="{FF2B5EF4-FFF2-40B4-BE49-F238E27FC236}">
                <a16:creationId xmlns:a16="http://schemas.microsoft.com/office/drawing/2014/main" id="{B9C18943-8C45-4214-A2F4-5D64F955270C}"/>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EF751E58-417F-4F54-95F6-75E403A9371D}"/>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26</a:t>
            </a:fld>
            <a:endParaRPr lang="en-US">
              <a:solidFill>
                <a:prstClr val="black">
                  <a:tint val="75000"/>
                </a:prstClr>
              </a:solidFill>
            </a:endParaRPr>
          </a:p>
        </p:txBody>
      </p:sp>
      <p:pic>
        <p:nvPicPr>
          <p:cNvPr id="6" name="Picture 5">
            <a:extLst>
              <a:ext uri="{FF2B5EF4-FFF2-40B4-BE49-F238E27FC236}">
                <a16:creationId xmlns:a16="http://schemas.microsoft.com/office/drawing/2014/main" id="{22CD4E5E-6E84-4E79-870F-84228840B279}"/>
              </a:ext>
            </a:extLst>
          </p:cNvPr>
          <p:cNvPicPr>
            <a:picLocks noChangeAspect="1"/>
          </p:cNvPicPr>
          <p:nvPr/>
        </p:nvPicPr>
        <p:blipFill>
          <a:blip r:embed="rId2"/>
          <a:stretch>
            <a:fillRect/>
          </a:stretch>
        </p:blipFill>
        <p:spPr>
          <a:xfrm>
            <a:off x="2513012" y="3029233"/>
            <a:ext cx="6686550" cy="3828767"/>
          </a:xfrm>
          <a:prstGeom prst="rect">
            <a:avLst/>
          </a:prstGeom>
        </p:spPr>
      </p:pic>
    </p:spTree>
    <p:extLst>
      <p:ext uri="{BB962C8B-B14F-4D97-AF65-F5344CB8AC3E}">
        <p14:creationId xmlns:p14="http://schemas.microsoft.com/office/powerpoint/2010/main" val="2423307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Class diagram – Self study</a:t>
            </a:r>
          </a:p>
        </p:txBody>
      </p:sp>
      <p:sp>
        <p:nvSpPr>
          <p:cNvPr id="3" name="Content Placeholder 2"/>
          <p:cNvSpPr>
            <a:spLocks noGrp="1"/>
          </p:cNvSpPr>
          <p:nvPr>
            <p:ph idx="1"/>
          </p:nvPr>
        </p:nvSpPr>
        <p:spPr/>
        <p:txBody>
          <a:bodyPr/>
          <a:lstStyle/>
          <a:p>
            <a:endParaRPr lang="en-IE"/>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2212468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8D574-0C8A-42B0-B278-8C7E92A9E7EF}"/>
              </a:ext>
            </a:extLst>
          </p:cNvPr>
          <p:cNvSpPr>
            <a:spLocks noGrp="1"/>
          </p:cNvSpPr>
          <p:nvPr>
            <p:ph type="title"/>
          </p:nvPr>
        </p:nvSpPr>
        <p:spPr/>
        <p:txBody>
          <a:bodyPr/>
          <a:lstStyle/>
          <a:p>
            <a:r>
              <a:rPr lang="en-IE" dirty="0"/>
              <a:t>Summary</a:t>
            </a:r>
          </a:p>
        </p:txBody>
      </p:sp>
      <p:sp>
        <p:nvSpPr>
          <p:cNvPr id="3" name="Content Placeholder 2">
            <a:extLst>
              <a:ext uri="{FF2B5EF4-FFF2-40B4-BE49-F238E27FC236}">
                <a16:creationId xmlns:a16="http://schemas.microsoft.com/office/drawing/2014/main" id="{AF1C5A43-232B-4F8B-9A5F-507386B4D890}"/>
              </a:ext>
            </a:extLst>
          </p:cNvPr>
          <p:cNvSpPr>
            <a:spLocks noGrp="1"/>
          </p:cNvSpPr>
          <p:nvPr>
            <p:ph idx="1"/>
          </p:nvPr>
        </p:nvSpPr>
        <p:spPr/>
        <p:txBody>
          <a:bodyPr>
            <a:normAutofit fontScale="92500" lnSpcReduction="20000"/>
          </a:bodyPr>
          <a:lstStyle/>
          <a:p>
            <a:r>
              <a:rPr lang="en-US" dirty="0"/>
              <a:t>Behavioral modeling during requirements analysis depicts dynamic behavior of the software</a:t>
            </a:r>
          </a:p>
          <a:p>
            <a:r>
              <a:rPr lang="en-US" dirty="0"/>
              <a:t>The behavioral model uses input from scenario-based or class based elements to represent the states of analysis classes and the system as a whole</a:t>
            </a:r>
          </a:p>
          <a:p>
            <a:r>
              <a:rPr lang="en-US" dirty="0"/>
              <a:t>To accomplish this, states are identified, the events that cause a class (or the system) to make a transition from one state to another are defined, and the actions that occur as transition is accomplished are also identified</a:t>
            </a:r>
          </a:p>
          <a:p>
            <a:r>
              <a:rPr lang="en-US" dirty="0"/>
              <a:t>Sequence diagrams are the notation used for behavioral modeling</a:t>
            </a:r>
            <a:endParaRPr lang="en-IE" dirty="0"/>
          </a:p>
        </p:txBody>
      </p:sp>
      <p:sp>
        <p:nvSpPr>
          <p:cNvPr id="4" name="Footer Placeholder 3">
            <a:extLst>
              <a:ext uri="{FF2B5EF4-FFF2-40B4-BE49-F238E27FC236}">
                <a16:creationId xmlns:a16="http://schemas.microsoft.com/office/drawing/2014/main" id="{740ABB0D-6D43-47E9-B726-01010EBF4E3F}"/>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BE2F310E-25B0-4FB3-9CD0-659A62EE1419}"/>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3372227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a:t>Topics Covered	</a:t>
            </a:r>
          </a:p>
        </p:txBody>
      </p:sp>
      <p:sp>
        <p:nvSpPr>
          <p:cNvPr id="143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000">
                <a:solidFill>
                  <a:schemeClr val="tx1"/>
                </a:solidFill>
                <a:latin typeface="Verdana" pitchFamily="34" charset="0"/>
              </a:defRPr>
            </a:lvl1pPr>
            <a:lvl2pPr marL="742950" indent="-285750">
              <a:defRPr sz="3000">
                <a:solidFill>
                  <a:schemeClr val="tx1"/>
                </a:solidFill>
                <a:latin typeface="Verdana" pitchFamily="34" charset="0"/>
              </a:defRPr>
            </a:lvl2pPr>
            <a:lvl3pPr marL="1143000" indent="-228600">
              <a:defRPr sz="3000">
                <a:solidFill>
                  <a:schemeClr val="tx1"/>
                </a:solidFill>
                <a:latin typeface="Verdana" pitchFamily="34" charset="0"/>
              </a:defRPr>
            </a:lvl3pPr>
            <a:lvl4pPr marL="1600200" indent="-228600">
              <a:defRPr sz="3000">
                <a:solidFill>
                  <a:schemeClr val="tx1"/>
                </a:solidFill>
                <a:latin typeface="Verdana" pitchFamily="34" charset="0"/>
              </a:defRPr>
            </a:lvl4pPr>
            <a:lvl5pPr marL="2057400" indent="-228600">
              <a:defRPr sz="3000">
                <a:solidFill>
                  <a:schemeClr val="tx1"/>
                </a:solidFill>
                <a:latin typeface="Verdana" pitchFamily="34" charset="0"/>
              </a:defRPr>
            </a:lvl5pPr>
            <a:lvl6pPr marL="2514600" indent="-228600" eaLnBrk="0" fontAlgn="base" hangingPunct="0">
              <a:spcBef>
                <a:spcPct val="0"/>
              </a:spcBef>
              <a:spcAft>
                <a:spcPct val="0"/>
              </a:spcAft>
              <a:defRPr sz="3000">
                <a:solidFill>
                  <a:schemeClr val="tx1"/>
                </a:solidFill>
                <a:latin typeface="Verdana" pitchFamily="34" charset="0"/>
              </a:defRPr>
            </a:lvl6pPr>
            <a:lvl7pPr marL="2971800" indent="-228600" eaLnBrk="0" fontAlgn="base" hangingPunct="0">
              <a:spcBef>
                <a:spcPct val="0"/>
              </a:spcBef>
              <a:spcAft>
                <a:spcPct val="0"/>
              </a:spcAft>
              <a:defRPr sz="3000">
                <a:solidFill>
                  <a:schemeClr val="tx1"/>
                </a:solidFill>
                <a:latin typeface="Verdana" pitchFamily="34" charset="0"/>
              </a:defRPr>
            </a:lvl7pPr>
            <a:lvl8pPr marL="3429000" indent="-228600" eaLnBrk="0" fontAlgn="base" hangingPunct="0">
              <a:spcBef>
                <a:spcPct val="0"/>
              </a:spcBef>
              <a:spcAft>
                <a:spcPct val="0"/>
              </a:spcAft>
              <a:defRPr sz="3000">
                <a:solidFill>
                  <a:schemeClr val="tx1"/>
                </a:solidFill>
                <a:latin typeface="Verdana" pitchFamily="34" charset="0"/>
              </a:defRPr>
            </a:lvl8pPr>
            <a:lvl9pPr marL="3886200" indent="-228600" eaLnBrk="0" fontAlgn="base" hangingPunct="0">
              <a:spcBef>
                <a:spcPct val="0"/>
              </a:spcBef>
              <a:spcAft>
                <a:spcPct val="0"/>
              </a:spcAft>
              <a:defRPr sz="3000">
                <a:solidFill>
                  <a:schemeClr val="tx1"/>
                </a:solidFill>
                <a:latin typeface="Verdana" pitchFamily="34" charset="0"/>
              </a:defRPr>
            </a:lvl9pPr>
          </a:lstStyle>
          <a:p>
            <a:fld id="{0E442B81-C240-4BBF-A8AF-CA8BD31D5C6A}" type="slidenum">
              <a:rPr lang="en-US" sz="1200" smtClean="0"/>
              <a:pPr/>
              <a:t>3</a:t>
            </a:fld>
            <a:endParaRPr lang="en-US" sz="120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94260587"/>
              </p:ext>
            </p:extLst>
          </p:nvPr>
        </p:nvGraphicFramePr>
        <p:xfrm>
          <a:off x="609600" y="1600200"/>
          <a:ext cx="10969626" cy="3708400"/>
        </p:xfrm>
        <a:graphic>
          <a:graphicData uri="http://schemas.openxmlformats.org/drawingml/2006/table">
            <a:tbl>
              <a:tblPr firstRow="1" bandRow="1">
                <a:tableStyleId>{2D5ABB26-0587-4C30-8999-92F81FD0307C}</a:tableStyleId>
              </a:tblPr>
              <a:tblGrid>
                <a:gridCol w="5484813">
                  <a:extLst>
                    <a:ext uri="{9D8B030D-6E8A-4147-A177-3AD203B41FA5}">
                      <a16:colId xmlns:a16="http://schemas.microsoft.com/office/drawing/2014/main" val="20000"/>
                    </a:ext>
                  </a:extLst>
                </a:gridCol>
                <a:gridCol w="5484813">
                  <a:extLst>
                    <a:ext uri="{9D8B030D-6E8A-4147-A177-3AD203B41FA5}">
                      <a16:colId xmlns:a16="http://schemas.microsoft.com/office/drawing/2014/main" val="20001"/>
                    </a:ext>
                  </a:extLst>
                </a:gridCol>
              </a:tblGrid>
              <a:tr h="370840">
                <a:tc>
                  <a:txBody>
                    <a:bodyPr/>
                    <a:lstStyle/>
                    <a:p>
                      <a:r>
                        <a:rPr lang="en-US" b="1" dirty="0"/>
                        <a:t>Topic</a:t>
                      </a:r>
                    </a:p>
                  </a:txBody>
                  <a:tcPr/>
                </a:tc>
                <a:tc>
                  <a:txBody>
                    <a:bodyPr/>
                    <a:lstStyle/>
                    <a:p>
                      <a:r>
                        <a:rPr lang="en-US" b="1" dirty="0"/>
                        <a:t>Text</a:t>
                      </a:r>
                      <a:r>
                        <a:rPr lang="en-US" b="1" baseline="0" dirty="0"/>
                        <a:t> Book Reference</a:t>
                      </a:r>
                      <a:endParaRPr lang="en-US" b="1" dirty="0"/>
                    </a:p>
                  </a:txBody>
                  <a:tcPr/>
                </a:tc>
                <a:extLst>
                  <a:ext uri="{0D108BD9-81ED-4DB2-BD59-A6C34878D82A}">
                    <a16:rowId xmlns:a16="http://schemas.microsoft.com/office/drawing/2014/main" val="10000"/>
                  </a:ext>
                </a:extLst>
              </a:tr>
              <a:tr h="370840">
                <a:tc>
                  <a:txBody>
                    <a:bodyPr/>
                    <a:lstStyle/>
                    <a:p>
                      <a:pPr eaLnBrk="1" hangingPunct="1"/>
                      <a:r>
                        <a:rPr lang="en-US" sz="1800" dirty="0"/>
                        <a:t>Requirements Analysis</a:t>
                      </a:r>
                    </a:p>
                  </a:txBody>
                  <a:tcPr/>
                </a:tc>
                <a:tc>
                  <a:txBody>
                    <a:bodyPr/>
                    <a:lstStyle/>
                    <a:p>
                      <a:r>
                        <a:rPr lang="en-US" baseline="0" dirty="0"/>
                        <a:t>9.1</a:t>
                      </a:r>
                      <a:endParaRPr lang="en-US"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Scenario based Modeling</a:t>
                      </a:r>
                    </a:p>
                  </a:txBody>
                  <a:tcPr/>
                </a:tc>
                <a:tc>
                  <a:txBody>
                    <a:bodyPr/>
                    <a:lstStyle/>
                    <a:p>
                      <a:r>
                        <a:rPr lang="en-US" dirty="0"/>
                        <a:t>9.2</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UML Model that supplement the use case</a:t>
                      </a:r>
                    </a:p>
                  </a:txBody>
                  <a:tcPr/>
                </a:tc>
                <a:tc>
                  <a:txBody>
                    <a:bodyPr/>
                    <a:lstStyle/>
                    <a:p>
                      <a:r>
                        <a:rPr lang="en-US" dirty="0"/>
                        <a:t>9.3</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Creating a Behavioral Model</a:t>
                      </a:r>
                    </a:p>
                  </a:txBody>
                  <a:tcPr/>
                </a:tc>
                <a:tc>
                  <a:txBody>
                    <a:bodyPr/>
                    <a:lstStyle/>
                    <a:p>
                      <a:r>
                        <a:rPr lang="en-US" dirty="0"/>
                        <a:t>11.1</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Identifying events with the use case</a:t>
                      </a:r>
                    </a:p>
                  </a:txBody>
                  <a:tcPr/>
                </a:tc>
                <a:tc>
                  <a:txBody>
                    <a:bodyPr/>
                    <a:lstStyle/>
                    <a:p>
                      <a:r>
                        <a:rPr lang="en-US" dirty="0"/>
                        <a:t>11.2</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State Representations</a:t>
                      </a:r>
                    </a:p>
                  </a:txBody>
                  <a:tcPr/>
                </a:tc>
                <a:tc>
                  <a:txBody>
                    <a:bodyPr/>
                    <a:lstStyle/>
                    <a:p>
                      <a:r>
                        <a:rPr lang="en-US" dirty="0"/>
                        <a:t>11.3</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Patterns for Requirements Modeling</a:t>
                      </a:r>
                    </a:p>
                  </a:txBody>
                  <a:tcPr/>
                </a:tc>
                <a:tc>
                  <a:txBody>
                    <a:bodyPr/>
                    <a:lstStyle/>
                    <a:p>
                      <a:r>
                        <a:rPr lang="en-US" dirty="0"/>
                        <a:t>11.4</a:t>
                      </a:r>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Requirements Modeling for Web and Mobile Apps</a:t>
                      </a:r>
                    </a:p>
                  </a:txBody>
                  <a:tcPr/>
                </a:tc>
                <a:tc>
                  <a:txBody>
                    <a:bodyPr/>
                    <a:lstStyle/>
                    <a:p>
                      <a:r>
                        <a:rPr lang="en-US" dirty="0"/>
                        <a:t>11.5</a:t>
                      </a:r>
                    </a:p>
                  </a:txBody>
                  <a:tcPr/>
                </a:tc>
                <a:extLst>
                  <a:ext uri="{0D108BD9-81ED-4DB2-BD59-A6C34878D82A}">
                    <a16:rowId xmlns:a16="http://schemas.microsoft.com/office/drawing/2014/main" val="1000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tc>
                  <a:txBody>
                    <a:bodyPr/>
                    <a:lstStyle/>
                    <a:p>
                      <a:endParaRPr 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94891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Analysis</a:t>
            </a:r>
          </a:p>
        </p:txBody>
      </p:sp>
      <p:sp>
        <p:nvSpPr>
          <p:cNvPr id="3" name="Content Placeholder 2"/>
          <p:cNvSpPr>
            <a:spLocks noGrp="1"/>
          </p:cNvSpPr>
          <p:nvPr>
            <p:ph idx="1"/>
          </p:nvPr>
        </p:nvSpPr>
        <p:spPr/>
        <p:txBody>
          <a:bodyPr>
            <a:normAutofit lnSpcReduction="10000"/>
          </a:bodyPr>
          <a:lstStyle/>
          <a:p>
            <a:r>
              <a:rPr lang="en-US" dirty="0"/>
              <a:t>Requirements analysis results in the specification of software’s operational characteristics, indicates software’s interface with other system elements, and establishes constraints that software must meet</a:t>
            </a:r>
          </a:p>
          <a:p>
            <a:r>
              <a:rPr lang="en-US" dirty="0"/>
              <a:t>Requirements analysis allows you (regardless of whether you’re called a </a:t>
            </a:r>
            <a:r>
              <a:rPr lang="en-US" i="1" dirty="0"/>
              <a:t>software engineer, </a:t>
            </a:r>
            <a:r>
              <a:rPr lang="en-US" dirty="0"/>
              <a:t>an </a:t>
            </a:r>
            <a:r>
              <a:rPr lang="en-US" i="1" dirty="0"/>
              <a:t>analyst, </a:t>
            </a:r>
            <a:r>
              <a:rPr lang="en-US" dirty="0"/>
              <a:t>or a </a:t>
            </a:r>
            <a:r>
              <a:rPr lang="en-US" i="1" dirty="0"/>
              <a:t>modeler </a:t>
            </a:r>
            <a:r>
              <a:rPr lang="en-US" dirty="0"/>
              <a:t>) to elaborate on basic requirements established during the inception, elicitation, and negotiation tasks that are part of requirements engineering</a:t>
            </a:r>
          </a:p>
        </p:txBody>
      </p:sp>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1399180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Requirements Modeling</a:t>
            </a:r>
            <a:br>
              <a:rPr lang="en-US" dirty="0"/>
            </a:br>
            <a:r>
              <a:rPr lang="en-US" sz="3600" dirty="0"/>
              <a:t>Results in one or more of the following </a:t>
            </a:r>
            <a:r>
              <a:rPr lang="en-IE" sz="3600" dirty="0"/>
              <a:t>types of models</a:t>
            </a:r>
            <a:endParaRPr lang="en-US" dirty="0"/>
          </a:p>
        </p:txBody>
      </p:sp>
      <p:graphicFrame>
        <p:nvGraphicFramePr>
          <p:cNvPr id="6" name="Content Placeholder 5">
            <a:extLst>
              <a:ext uri="{FF2B5EF4-FFF2-40B4-BE49-F238E27FC236}">
                <a16:creationId xmlns:a16="http://schemas.microsoft.com/office/drawing/2014/main" id="{2A08E5B4-B419-4A05-8F81-68536438FBE8}"/>
              </a:ext>
            </a:extLst>
          </p:cNvPr>
          <p:cNvGraphicFramePr>
            <a:graphicFrameLocks noGrp="1"/>
          </p:cNvGraphicFramePr>
          <p:nvPr>
            <p:ph idx="1"/>
            <p:extLst>
              <p:ext uri="{D42A27DB-BD31-4B8C-83A1-F6EECF244321}">
                <p14:modId xmlns:p14="http://schemas.microsoft.com/office/powerpoint/2010/main" val="2526616386"/>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p:cNvSpPr>
            <a:spLocks noGrp="1"/>
          </p:cNvSpPr>
          <p:nvPr>
            <p:ph type="sldNum" sz="quarter" idx="12"/>
          </p:nvPr>
        </p:nvSpPr>
        <p:spPr/>
        <p:txBody>
          <a:bodyPr/>
          <a:lstStyle/>
          <a:p>
            <a:fld id="{F73DB6DB-7499-4228-9BC0-66809057D228}"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2506885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859F7A-198A-4F54-B2BC-02B4186D8F1D}"/>
              </a:ext>
            </a:extLst>
          </p:cNvPr>
          <p:cNvPicPr>
            <a:picLocks noChangeAspect="1"/>
          </p:cNvPicPr>
          <p:nvPr/>
        </p:nvPicPr>
        <p:blipFill>
          <a:blip r:embed="rId2"/>
          <a:stretch>
            <a:fillRect/>
          </a:stretch>
        </p:blipFill>
        <p:spPr>
          <a:xfrm>
            <a:off x="7161212" y="3298577"/>
            <a:ext cx="4924425" cy="3451167"/>
          </a:xfrm>
          <a:prstGeom prst="rect">
            <a:avLst/>
          </a:prstGeom>
        </p:spPr>
      </p:pic>
      <p:sp>
        <p:nvSpPr>
          <p:cNvPr id="2" name="Title 1">
            <a:extLst>
              <a:ext uri="{FF2B5EF4-FFF2-40B4-BE49-F238E27FC236}">
                <a16:creationId xmlns:a16="http://schemas.microsoft.com/office/drawing/2014/main" id="{0B7EA8ED-6BFC-4E91-8B2D-3C5771E4517D}"/>
              </a:ext>
            </a:extLst>
          </p:cNvPr>
          <p:cNvSpPr>
            <a:spLocks noGrp="1"/>
          </p:cNvSpPr>
          <p:nvPr>
            <p:ph type="title"/>
          </p:nvPr>
        </p:nvSpPr>
        <p:spPr/>
        <p:txBody>
          <a:bodyPr/>
          <a:lstStyle/>
          <a:p>
            <a:r>
              <a:rPr lang="en-IE" dirty="0"/>
              <a:t>Objectives of requirements modelling</a:t>
            </a:r>
          </a:p>
        </p:txBody>
      </p:sp>
      <p:graphicFrame>
        <p:nvGraphicFramePr>
          <p:cNvPr id="6" name="Content Placeholder 5">
            <a:extLst>
              <a:ext uri="{FF2B5EF4-FFF2-40B4-BE49-F238E27FC236}">
                <a16:creationId xmlns:a16="http://schemas.microsoft.com/office/drawing/2014/main" id="{6078E2CA-C227-41EA-96C6-90CBD51C771C}"/>
              </a:ext>
            </a:extLst>
          </p:cNvPr>
          <p:cNvGraphicFramePr>
            <a:graphicFrameLocks noGrp="1"/>
          </p:cNvGraphicFramePr>
          <p:nvPr>
            <p:ph idx="1"/>
            <p:extLst>
              <p:ext uri="{D42A27DB-BD31-4B8C-83A1-F6EECF244321}">
                <p14:modId xmlns:p14="http://schemas.microsoft.com/office/powerpoint/2010/main" val="3555778082"/>
              </p:ext>
            </p:extLst>
          </p:nvPr>
        </p:nvGraphicFramePr>
        <p:xfrm>
          <a:off x="407087" y="1371601"/>
          <a:ext cx="10969625" cy="2057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04439628-A44C-4662-9290-6CC398D438E7}"/>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F679FB9B-A9EF-4DBA-8CF2-22FB54B38326}"/>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6</a:t>
            </a:fld>
            <a:endParaRPr lang="en-US">
              <a:solidFill>
                <a:prstClr val="black">
                  <a:tint val="75000"/>
                </a:prstClr>
              </a:solidFill>
            </a:endParaRPr>
          </a:p>
        </p:txBody>
      </p:sp>
      <p:sp>
        <p:nvSpPr>
          <p:cNvPr id="7" name="Rectangle 6">
            <a:extLst>
              <a:ext uri="{FF2B5EF4-FFF2-40B4-BE49-F238E27FC236}">
                <a16:creationId xmlns:a16="http://schemas.microsoft.com/office/drawing/2014/main" id="{29720533-9968-4689-94AB-D5CE6F9CCFFD}"/>
              </a:ext>
            </a:extLst>
          </p:cNvPr>
          <p:cNvSpPr/>
          <p:nvPr/>
        </p:nvSpPr>
        <p:spPr>
          <a:xfrm>
            <a:off x="407087" y="3685332"/>
            <a:ext cx="6982725" cy="2677656"/>
          </a:xfrm>
          <a:prstGeom prst="rect">
            <a:avLst/>
          </a:prstGeom>
        </p:spPr>
        <p:txBody>
          <a:bodyPr wrap="square">
            <a:spAutoFit/>
          </a:bodyPr>
          <a:lstStyle/>
          <a:p>
            <a:r>
              <a:rPr lang="en-US" sz="2400" dirty="0">
                <a:latin typeface="ImpressumStd-Roman"/>
              </a:rPr>
              <a:t>The analysis model bridges the gap between a system-level description that describes overall system or business functionality as it is achieved by applying software, hardware, data, human, and other system elements and a software design that describes the software’s application architecture, user interface, and component-level structure</a:t>
            </a:r>
            <a:endParaRPr lang="en-IE" sz="2400" dirty="0"/>
          </a:p>
        </p:txBody>
      </p:sp>
    </p:spTree>
    <p:extLst>
      <p:ext uri="{BB962C8B-B14F-4D97-AF65-F5344CB8AC3E}">
        <p14:creationId xmlns:p14="http://schemas.microsoft.com/office/powerpoint/2010/main" val="1644292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FBA9-82DF-42B7-82FE-627C6477DE33}"/>
              </a:ext>
            </a:extLst>
          </p:cNvPr>
          <p:cNvSpPr>
            <a:spLocks noGrp="1"/>
          </p:cNvSpPr>
          <p:nvPr>
            <p:ph type="title"/>
          </p:nvPr>
        </p:nvSpPr>
        <p:spPr/>
        <p:txBody>
          <a:bodyPr/>
          <a:lstStyle/>
          <a:p>
            <a:r>
              <a:rPr lang="en-IE" dirty="0"/>
              <a:t>Analysis Rules of Thumb</a:t>
            </a:r>
          </a:p>
        </p:txBody>
      </p:sp>
      <p:sp>
        <p:nvSpPr>
          <p:cNvPr id="3" name="Content Placeholder 2">
            <a:extLst>
              <a:ext uri="{FF2B5EF4-FFF2-40B4-BE49-F238E27FC236}">
                <a16:creationId xmlns:a16="http://schemas.microsoft.com/office/drawing/2014/main" id="{3C30D4A0-5587-4B4D-8E66-1E0919340BE4}"/>
              </a:ext>
            </a:extLst>
          </p:cNvPr>
          <p:cNvSpPr>
            <a:spLocks noGrp="1"/>
          </p:cNvSpPr>
          <p:nvPr>
            <p:ph idx="1"/>
          </p:nvPr>
        </p:nvSpPr>
        <p:spPr/>
        <p:txBody>
          <a:bodyPr>
            <a:normAutofit fontScale="85000" lnSpcReduction="10000"/>
          </a:bodyPr>
          <a:lstStyle/>
          <a:p>
            <a:r>
              <a:rPr lang="en-US" i="1" dirty="0"/>
              <a:t>The model should focus on requirements that are visible within the problem or business domain. The level of abstraction should be relatively high. </a:t>
            </a:r>
          </a:p>
          <a:p>
            <a:r>
              <a:rPr lang="en-US" i="1" dirty="0"/>
              <a:t>Each element of the requirements model should add to an overall understanding of software requirements and provide insight into the information domain, function, and behavior of the system.</a:t>
            </a:r>
          </a:p>
          <a:p>
            <a:r>
              <a:rPr lang="en-US" i="1" dirty="0"/>
              <a:t>Delay consideration of infrastructure and other nonfunctional models until design. </a:t>
            </a:r>
            <a:r>
              <a:rPr lang="en-US" dirty="0"/>
              <a:t>That is, a database may be required, but the classes necessary to implement it, the functions required to access it, and the behavior that will be exhibited as it is used should be considered only after problem domain analysis has been completed.</a:t>
            </a:r>
            <a:endParaRPr lang="en-IE" dirty="0"/>
          </a:p>
        </p:txBody>
      </p:sp>
      <p:sp>
        <p:nvSpPr>
          <p:cNvPr id="4" name="Footer Placeholder 3">
            <a:extLst>
              <a:ext uri="{FF2B5EF4-FFF2-40B4-BE49-F238E27FC236}">
                <a16:creationId xmlns:a16="http://schemas.microsoft.com/office/drawing/2014/main" id="{28C6E118-2021-42B2-9087-574A818876AA}"/>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B1C70079-AC20-43DD-8A53-0A4DAE50C373}"/>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35608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2FBA9-82DF-42B7-82FE-627C6477DE33}"/>
              </a:ext>
            </a:extLst>
          </p:cNvPr>
          <p:cNvSpPr>
            <a:spLocks noGrp="1"/>
          </p:cNvSpPr>
          <p:nvPr>
            <p:ph type="title"/>
          </p:nvPr>
        </p:nvSpPr>
        <p:spPr/>
        <p:txBody>
          <a:bodyPr/>
          <a:lstStyle/>
          <a:p>
            <a:r>
              <a:rPr lang="en-IE" dirty="0"/>
              <a:t>Analysis Rules of Thumb</a:t>
            </a:r>
          </a:p>
        </p:txBody>
      </p:sp>
      <p:sp>
        <p:nvSpPr>
          <p:cNvPr id="3" name="Content Placeholder 2">
            <a:extLst>
              <a:ext uri="{FF2B5EF4-FFF2-40B4-BE49-F238E27FC236}">
                <a16:creationId xmlns:a16="http://schemas.microsoft.com/office/drawing/2014/main" id="{3C30D4A0-5587-4B4D-8E66-1E0919340BE4}"/>
              </a:ext>
            </a:extLst>
          </p:cNvPr>
          <p:cNvSpPr>
            <a:spLocks noGrp="1"/>
          </p:cNvSpPr>
          <p:nvPr>
            <p:ph idx="1"/>
          </p:nvPr>
        </p:nvSpPr>
        <p:spPr/>
        <p:txBody>
          <a:bodyPr>
            <a:normAutofit fontScale="85000" lnSpcReduction="20000"/>
          </a:bodyPr>
          <a:lstStyle/>
          <a:p>
            <a:r>
              <a:rPr lang="en-US" i="1" dirty="0"/>
              <a:t>Minimize coupling throughout the system. </a:t>
            </a:r>
            <a:r>
              <a:rPr lang="en-US" dirty="0"/>
              <a:t>It is important to represent relationships between classes and functions. However, if the level of “interconnectedness” is extremely high, efforts should be made to reduce it.</a:t>
            </a:r>
          </a:p>
          <a:p>
            <a:r>
              <a:rPr lang="en-US" i="1" dirty="0"/>
              <a:t>Be certain that the requirements model provides value to all stakeholders. </a:t>
            </a:r>
            <a:r>
              <a:rPr lang="en-US" dirty="0"/>
              <a:t>Each constituency has its own use for the model. For example, business stakeholders should use the model to validate requirements; designers should use the model as a basis for design; QA people should use the model to help plan acceptance tests.</a:t>
            </a:r>
          </a:p>
          <a:p>
            <a:r>
              <a:rPr lang="en-US" i="1" dirty="0"/>
              <a:t>Keep the model as simple as it can be. </a:t>
            </a:r>
            <a:r>
              <a:rPr lang="en-US" dirty="0"/>
              <a:t>Don’t add additional diagrams when they add no new information. Don’t use complex notational forms when a simple list will do.</a:t>
            </a:r>
            <a:endParaRPr lang="en-IE" dirty="0"/>
          </a:p>
        </p:txBody>
      </p:sp>
      <p:sp>
        <p:nvSpPr>
          <p:cNvPr id="4" name="Footer Placeholder 3">
            <a:extLst>
              <a:ext uri="{FF2B5EF4-FFF2-40B4-BE49-F238E27FC236}">
                <a16:creationId xmlns:a16="http://schemas.microsoft.com/office/drawing/2014/main" id="{28C6E118-2021-42B2-9087-574A818876AA}"/>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B1C70079-AC20-43DD-8A53-0A4DAE50C373}"/>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357611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AC6B-425B-4BF1-9391-E4D9296CB3C5}"/>
              </a:ext>
            </a:extLst>
          </p:cNvPr>
          <p:cNvSpPr>
            <a:spLocks noGrp="1"/>
          </p:cNvSpPr>
          <p:nvPr>
            <p:ph type="title"/>
          </p:nvPr>
        </p:nvSpPr>
        <p:spPr/>
        <p:txBody>
          <a:bodyPr/>
          <a:lstStyle/>
          <a:p>
            <a:r>
              <a:rPr lang="en-IE" dirty="0"/>
              <a:t>Domain Analysis</a:t>
            </a:r>
          </a:p>
        </p:txBody>
      </p:sp>
      <p:graphicFrame>
        <p:nvGraphicFramePr>
          <p:cNvPr id="6" name="Content Placeholder 5">
            <a:extLst>
              <a:ext uri="{FF2B5EF4-FFF2-40B4-BE49-F238E27FC236}">
                <a16:creationId xmlns:a16="http://schemas.microsoft.com/office/drawing/2014/main" id="{ADCC4B17-94D4-4F71-B117-8EFEF0C710DC}"/>
              </a:ext>
            </a:extLst>
          </p:cNvPr>
          <p:cNvGraphicFramePr>
            <a:graphicFrameLocks noGrp="1"/>
          </p:cNvGraphicFramePr>
          <p:nvPr>
            <p:ph idx="1"/>
            <p:extLst>
              <p:ext uri="{D42A27DB-BD31-4B8C-83A1-F6EECF244321}">
                <p14:modId xmlns:p14="http://schemas.microsoft.com/office/powerpoint/2010/main" val="3655046678"/>
              </p:ext>
            </p:extLst>
          </p:nvPr>
        </p:nvGraphicFramePr>
        <p:xfrm>
          <a:off x="609600" y="1600200"/>
          <a:ext cx="10969625"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ACD9BA9-FC9F-48A1-8CB4-72E6A095D3F7}"/>
              </a:ext>
            </a:extLst>
          </p:cNvPr>
          <p:cNvSpPr>
            <a:spLocks noGrp="1"/>
          </p:cNvSpPr>
          <p:nvPr>
            <p:ph type="ftr" sz="quarter" idx="11"/>
          </p:nvPr>
        </p:nvSpPr>
        <p:spPr/>
        <p:txBody>
          <a:bodyPr/>
          <a:lstStyle/>
          <a:p>
            <a:r>
              <a:rPr lang="en-US">
                <a:solidFill>
                  <a:prstClr val="black">
                    <a:tint val="75000"/>
                  </a:prstClr>
                </a:solidFill>
              </a:rPr>
              <a:t>Dr Ganesh Neelakanta Iyer</a:t>
            </a:r>
          </a:p>
        </p:txBody>
      </p:sp>
      <p:sp>
        <p:nvSpPr>
          <p:cNvPr id="5" name="Slide Number Placeholder 4">
            <a:extLst>
              <a:ext uri="{FF2B5EF4-FFF2-40B4-BE49-F238E27FC236}">
                <a16:creationId xmlns:a16="http://schemas.microsoft.com/office/drawing/2014/main" id="{BCDB61A1-09D2-4730-999F-95755486FB96}"/>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379432180"/>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E1DE4A84C65C4DB60AEC4C9380331D" ma:contentTypeVersion="2" ma:contentTypeDescription="Create a new document." ma:contentTypeScope="" ma:versionID="5e4ba4595c6b9f58334c478bd9209a2b">
  <xsd:schema xmlns:xsd="http://www.w3.org/2001/XMLSchema" xmlns:xs="http://www.w3.org/2001/XMLSchema" xmlns:p="http://schemas.microsoft.com/office/2006/metadata/properties" xmlns:ns2="454257da-1013-411d-b16c-7f8c54dd5663" targetNamespace="http://schemas.microsoft.com/office/2006/metadata/properties" ma:root="true" ma:fieldsID="0e1db81f8fe027bbf4f9cc9ab814381f" ns2:_="">
    <xsd:import namespace="454257da-1013-411d-b16c-7f8c54dd566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4257da-1013-411d-b16c-7f8c54dd5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73FBEB-CE01-4C28-8CA3-D029363CC56E}"/>
</file>

<file path=customXml/itemProps2.xml><?xml version="1.0" encoding="utf-8"?>
<ds:datastoreItem xmlns:ds="http://schemas.openxmlformats.org/officeDocument/2006/customXml" ds:itemID="{E38AE4C4-1E01-4917-88D8-0C3B7B9DB2B5}"/>
</file>

<file path=customXml/itemProps3.xml><?xml version="1.0" encoding="utf-8"?>
<ds:datastoreItem xmlns:ds="http://schemas.openxmlformats.org/officeDocument/2006/customXml" ds:itemID="{47CE10D0-9F3F-42BC-B5CB-943AD81504EA}"/>
</file>

<file path=docProps/app.xml><?xml version="1.0" encoding="utf-8"?>
<Properties xmlns="http://schemas.openxmlformats.org/officeDocument/2006/extended-properties" xmlns:vt="http://schemas.openxmlformats.org/officeDocument/2006/docPropsVTypes">
  <Template>GaneshTemplate</Template>
  <TotalTime>22663</TotalTime>
  <Words>1933</Words>
  <Application>Microsoft Office PowerPoint</Application>
  <PresentationFormat>Custom</PresentationFormat>
  <Paragraphs>186</Paragraphs>
  <Slides>28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vt:lpstr>
      <vt:lpstr>Bahnschrift</vt:lpstr>
      <vt:lpstr>Calibri</vt:lpstr>
      <vt:lpstr>ImpressumStd-Roman</vt:lpstr>
      <vt:lpstr>LubalinGraphStd-Demi</vt:lpstr>
      <vt:lpstr>LubalinGraphStd-DemiOblique</vt:lpstr>
      <vt:lpstr>Times New Roman</vt:lpstr>
      <vt:lpstr>Verdana</vt:lpstr>
      <vt:lpstr>Wingdings</vt:lpstr>
      <vt:lpstr>GaneshTemplate</vt:lpstr>
      <vt:lpstr>1_GaneshTemplate</vt:lpstr>
      <vt:lpstr>15CSE313  Software Engineering</vt:lpstr>
      <vt:lpstr>Requirements Modeling</vt:lpstr>
      <vt:lpstr>Topics Covered </vt:lpstr>
      <vt:lpstr>Requirements Analysis</vt:lpstr>
      <vt:lpstr>Requirements Modeling Results in one or more of the following types of models</vt:lpstr>
      <vt:lpstr>Objectives of requirements modelling</vt:lpstr>
      <vt:lpstr>Analysis Rules of Thumb</vt:lpstr>
      <vt:lpstr>Analysis Rules of Thumb</vt:lpstr>
      <vt:lpstr>Domain Analysis</vt:lpstr>
      <vt:lpstr>Domain Analysis</vt:lpstr>
      <vt:lpstr>Discussion</vt:lpstr>
      <vt:lpstr>Domain Analysis == Umbrella Activity</vt:lpstr>
      <vt:lpstr>Key inputs and outputs for the domain analysis process</vt:lpstr>
      <vt:lpstr>Elements of the Analysis Model</vt:lpstr>
      <vt:lpstr>Scenario based Modelling</vt:lpstr>
      <vt:lpstr>Creating a Preliminary Use Case What to write about?</vt:lpstr>
      <vt:lpstr>Creating a Preliminary Use Case What to write about?</vt:lpstr>
      <vt:lpstr>Creating a Preliminary Use Case Refining a Preliminary Use Case</vt:lpstr>
      <vt:lpstr>Creating a Preliminary Use Case Writing a Formal Use Case – Refer text Page 179</vt:lpstr>
      <vt:lpstr>Preliminary use case diagram for the SafeHome system</vt:lpstr>
      <vt:lpstr>Developing an Activity Diagram</vt:lpstr>
      <vt:lpstr>Creating a Behavioural Model </vt:lpstr>
      <vt:lpstr>IDENTIFYING EVENTS WITH THE USE CASE</vt:lpstr>
      <vt:lpstr>IDENTIFYING EVENTS WITH THE USE CASE</vt:lpstr>
      <vt:lpstr>State Representations</vt:lpstr>
      <vt:lpstr>Sequence Diagrams</vt:lpstr>
      <vt:lpstr>Class diagram – Self study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468</cp:revision>
  <dcterms:created xsi:type="dcterms:W3CDTF">2018-06-04T08:25:54Z</dcterms:created>
  <dcterms:modified xsi:type="dcterms:W3CDTF">2021-02-05T05:12:27Z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0x0101007EE1DE4A84C65C4DB60AEC4C9380331D</vt:lpwstr>
  </property>
</Properties>
</file>